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441" r:id="rId3"/>
    <p:sldId id="324" r:id="rId4"/>
    <p:sldId id="442" r:id="rId5"/>
    <p:sldId id="443" r:id="rId6"/>
    <p:sldId id="325" r:id="rId7"/>
    <p:sldId id="326" r:id="rId8"/>
    <p:sldId id="327" r:id="rId9"/>
    <p:sldId id="328" r:id="rId10"/>
    <p:sldId id="350" r:id="rId11"/>
    <p:sldId id="444" r:id="rId12"/>
    <p:sldId id="445" r:id="rId13"/>
    <p:sldId id="329" r:id="rId14"/>
    <p:sldId id="425" r:id="rId15"/>
    <p:sldId id="446" r:id="rId16"/>
    <p:sldId id="448" r:id="rId17"/>
    <p:sldId id="449" r:id="rId18"/>
    <p:sldId id="450" r:id="rId19"/>
    <p:sldId id="331" r:id="rId20"/>
    <p:sldId id="451" r:id="rId21"/>
    <p:sldId id="452" r:id="rId22"/>
    <p:sldId id="332" r:id="rId23"/>
    <p:sldId id="453" r:id="rId24"/>
    <p:sldId id="454" r:id="rId25"/>
    <p:sldId id="455" r:id="rId26"/>
    <p:sldId id="333" r:id="rId27"/>
    <p:sldId id="456" r:id="rId28"/>
    <p:sldId id="335" r:id="rId29"/>
    <p:sldId id="457" r:id="rId30"/>
    <p:sldId id="458" r:id="rId31"/>
    <p:sldId id="459" r:id="rId32"/>
    <p:sldId id="460" r:id="rId33"/>
    <p:sldId id="461" r:id="rId34"/>
    <p:sldId id="336" r:id="rId35"/>
    <p:sldId id="351" r:id="rId36"/>
    <p:sldId id="462" r:id="rId37"/>
    <p:sldId id="463" r:id="rId38"/>
    <p:sldId id="464" r:id="rId39"/>
    <p:sldId id="465" r:id="rId40"/>
    <p:sldId id="466" r:id="rId41"/>
    <p:sldId id="467" r:id="rId42"/>
    <p:sldId id="276" r:id="rId43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7ED"/>
    <a:srgbClr val="FF9900"/>
    <a:srgbClr val="E6D5F3"/>
    <a:srgbClr val="934BC9"/>
    <a:srgbClr val="BCEAD1"/>
    <a:srgbClr val="A50021"/>
    <a:srgbClr val="3C9EB2"/>
    <a:srgbClr val="309C61"/>
    <a:srgbClr val="FA9500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E7945-9BF0-422B-B6CE-C0D88C07CBD0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5EC11-B83B-4E03-BC78-290C6BE04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58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84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670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47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499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58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5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19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45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25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148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0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47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488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473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900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421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567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7159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852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1429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19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2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7425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325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627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6627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870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286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6622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067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986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534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28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812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837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133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238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33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58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02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94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EC11-B83B-4E03-BC78-290C6BE0444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07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4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7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9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0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9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4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4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7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69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1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9AF1-D990-4EE7-8C76-E002FDE9CB73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9F22-D1AB-462A-B37C-E2CC8854F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25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6.jpe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1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Группа 60"/>
          <p:cNvGrpSpPr/>
          <p:nvPr/>
        </p:nvGrpSpPr>
        <p:grpSpPr>
          <a:xfrm flipH="1">
            <a:off x="6802554" y="696468"/>
            <a:ext cx="5495688" cy="4668081"/>
            <a:chOff x="1792624" y="1358851"/>
            <a:chExt cx="4833885" cy="4010591"/>
          </a:xfrm>
        </p:grpSpPr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2212" y="1404860"/>
              <a:ext cx="4724297" cy="3875258"/>
            </a:xfrm>
            <a:prstGeom prst="rect">
              <a:avLst/>
            </a:prstGeom>
          </p:spPr>
        </p:pic>
        <p:sp>
          <p:nvSpPr>
            <p:cNvPr id="63" name="Прямоугольник 62"/>
            <p:cNvSpPr/>
            <p:nvPr/>
          </p:nvSpPr>
          <p:spPr>
            <a:xfrm>
              <a:off x="1792624" y="1358851"/>
              <a:ext cx="4833885" cy="4010591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968781"/>
          </a:xfrm>
          <a:prstGeom prst="rect">
            <a:avLst/>
          </a:prstGeom>
        </p:spPr>
      </p:pic>
      <p:grpSp>
        <p:nvGrpSpPr>
          <p:cNvPr id="57" name="Группа 56"/>
          <p:cNvGrpSpPr/>
          <p:nvPr/>
        </p:nvGrpSpPr>
        <p:grpSpPr>
          <a:xfrm>
            <a:off x="0" y="267553"/>
            <a:ext cx="12197179" cy="841992"/>
            <a:chOff x="0" y="250209"/>
            <a:chExt cx="12197179" cy="84199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0" y="694267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26533" y="685800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1253066" y="304800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616200" y="296333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335867" y="304801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004733" y="304800"/>
              <a:ext cx="694268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699001" y="304800"/>
              <a:ext cx="677332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376333" y="304800"/>
              <a:ext cx="67733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6062133" y="304800"/>
              <a:ext cx="668866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6739467" y="304800"/>
              <a:ext cx="770465" cy="4656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7509932" y="389467"/>
              <a:ext cx="668866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8178798" y="389467"/>
              <a:ext cx="560318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8737600" y="313267"/>
              <a:ext cx="668866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9411711" y="313267"/>
              <a:ext cx="660337" cy="365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10072048" y="296333"/>
              <a:ext cx="673100" cy="3894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0740914" y="301460"/>
              <a:ext cx="702734" cy="392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V="1">
              <a:off x="11435182" y="250209"/>
              <a:ext cx="761997" cy="444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Прямоугольник 57"/>
          <p:cNvSpPr/>
          <p:nvPr/>
        </p:nvSpPr>
        <p:spPr>
          <a:xfrm>
            <a:off x="966650" y="1001268"/>
            <a:ext cx="10258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Актуальные вопросы подготовки педагогов дополнительного образования к конкурсам профессионального мастерства</a:t>
            </a:r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60922" y="1872533"/>
            <a:ext cx="9679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Всероссийский конкурс профессионального мастерства работников сферы дополнительного образования детей «Сердце отдаю детям – 2019»: новый порядок и содержание конкурса, требования и критерии оценки конкурсных испытаний	</a:t>
            </a:r>
            <a:endParaRPr lang="ru-RU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V="1">
            <a:off x="156754" y="5628153"/>
            <a:ext cx="11878491" cy="8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Рисунок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314" y="5691229"/>
            <a:ext cx="1581150" cy="110580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113" y="5737028"/>
            <a:ext cx="647962" cy="1060009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4580897" y="6073650"/>
            <a:ext cx="3002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НОВОКУЗНЕЦК</a:t>
            </a:r>
            <a:endParaRPr lang="ru-RU" sz="2800" b="1" dirty="0">
              <a:solidFill>
                <a:srgbClr val="A5002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29" y="5697800"/>
            <a:ext cx="1082124" cy="1082124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2136188" y="4575422"/>
            <a:ext cx="967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Светлана Николаевна Липатова, заместитель директора МАУ ДО «ДЮЦ «Орион», доцент кафедры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ПВиДО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КРИПКиПРО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к.п.н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доцент, Заслуженный работник культуры РФ</a:t>
            </a:r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10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219000"/>
            <a:ext cx="11289150" cy="83844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Материалы </a:t>
            </a:r>
            <a:r>
              <a:rPr lang="ru-RU" sz="2400" b="1" spc="-120" dirty="0">
                <a:solidFill>
                  <a:srgbClr val="002060"/>
                </a:solidFill>
                <a:latin typeface="Arial"/>
                <a:cs typeface="Arial"/>
              </a:rPr>
              <a:t>«Профессиональное портфолио </a:t>
            </a:r>
            <a:r>
              <a:rPr lang="ru-RU" sz="2400" b="1" spc="-95" dirty="0">
                <a:solidFill>
                  <a:srgbClr val="002060"/>
                </a:solidFill>
                <a:latin typeface="Arial"/>
                <a:cs typeface="Arial"/>
              </a:rPr>
              <a:t>участника </a:t>
            </a:r>
            <a:r>
              <a:rPr lang="ru-RU" sz="2400" b="1" spc="-80" dirty="0">
                <a:solidFill>
                  <a:srgbClr val="002060"/>
                </a:solidFill>
                <a:latin typeface="Arial"/>
                <a:cs typeface="Arial"/>
              </a:rPr>
              <a:t>Конкурса 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2019 </a:t>
            </a:r>
            <a:r>
              <a:rPr lang="ru-RU" sz="2400" b="1" spc="-95" dirty="0">
                <a:solidFill>
                  <a:srgbClr val="002060"/>
                </a:solidFill>
                <a:latin typeface="Arial"/>
                <a:cs typeface="Arial"/>
              </a:rPr>
              <a:t>года </a:t>
            </a:r>
            <a:r>
              <a:rPr lang="ru-RU" sz="2400" b="1" spc="-50" dirty="0">
                <a:solidFill>
                  <a:srgbClr val="002060"/>
                </a:solidFill>
                <a:latin typeface="Arial"/>
                <a:cs typeface="Arial"/>
              </a:rPr>
              <a:t>по </a:t>
            </a:r>
            <a:r>
              <a:rPr lang="ru-RU" sz="2400" b="1" spc="-60" dirty="0">
                <a:solidFill>
                  <a:srgbClr val="002060"/>
                </a:solidFill>
                <a:latin typeface="Arial"/>
                <a:cs typeface="Arial"/>
              </a:rPr>
              <a:t>номинации»</a:t>
            </a:r>
            <a:r>
              <a:rPr lang="ru-RU" sz="2400" b="1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2400" b="1" spc="-85" dirty="0">
                <a:solidFill>
                  <a:srgbClr val="002060"/>
                </a:solidFill>
                <a:latin typeface="Arial"/>
                <a:cs typeface="Arial"/>
              </a:rPr>
              <a:t>включают:</a:t>
            </a:r>
            <a:endParaRPr lang="ru-RU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074" y="2250453"/>
            <a:ext cx="10795257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342900">
              <a:spcBef>
                <a:spcPts val="640"/>
              </a:spcBef>
              <a:buChar char="-"/>
              <a:tabLst>
                <a:tab pos="354965" algn="l"/>
                <a:tab pos="355600" algn="l"/>
              </a:tabLst>
            </a:pP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анкету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участника Конкурса</a:t>
            </a:r>
          </a:p>
          <a:p>
            <a:pPr marL="12700" indent="-342900">
              <a:spcBef>
                <a:spcPts val="640"/>
              </a:spcBef>
              <a:buChar char="-"/>
              <a:tabLst>
                <a:tab pos="354965" algn="l"/>
                <a:tab pos="355600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цветную портретную фотографию участника</a:t>
            </a:r>
          </a:p>
          <a:p>
            <a:pPr marL="12700" indent="-342900">
              <a:spcBef>
                <a:spcPts val="640"/>
              </a:spcBef>
              <a:buChar char="-"/>
              <a:tabLst>
                <a:tab pos="354965" algn="l"/>
                <a:tab pos="355600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видеоролик «Визитная карточка»</a:t>
            </a:r>
          </a:p>
          <a:p>
            <a:pPr marL="12700" indent="-342900">
              <a:spcBef>
                <a:spcPts val="640"/>
              </a:spcBef>
              <a:buChar char="-"/>
              <a:tabLst>
                <a:tab pos="354965" algn="l"/>
                <a:tab pos="355600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ссылку на дополнительную общеобразовательную программу, которую реализует участник Конкурса</a:t>
            </a:r>
          </a:p>
          <a:p>
            <a:pPr marL="12700" indent="-342900">
              <a:spcBef>
                <a:spcPts val="640"/>
              </a:spcBef>
              <a:buChar char="-"/>
              <a:tabLst>
                <a:tab pos="354965" algn="l"/>
                <a:tab pos="355600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ссылку на сведения о качестве дополнительного образования</a:t>
            </a:r>
          </a:p>
          <a:p>
            <a:pPr>
              <a:spcBef>
                <a:spcPts val="640"/>
              </a:spcBef>
              <a:tabLst>
                <a:tab pos="354965" algn="l"/>
                <a:tab pos="355600" algn="l"/>
              </a:tabLst>
            </a:pP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(ССЫЛКИ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должны вести на соответствующую страницу на официальном сайте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образовательной организации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, в которой работает участник и реализуется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программа)</a:t>
            </a:r>
            <a:endParaRPr lang="ru-RU" sz="2000" b="1" spc="-1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 indent="-342900">
              <a:spcBef>
                <a:spcPts val="640"/>
              </a:spcBef>
              <a:buChar char="-"/>
              <a:tabLst>
                <a:tab pos="354965" algn="l"/>
                <a:tab pos="355600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авторское эссе на тему «Значимость дополнительной общеобразовательной  программы (полное наименование программы) для образования и воспитания  детей»</a:t>
            </a:r>
          </a:p>
          <a:p>
            <a:pPr marL="12700">
              <a:spcBef>
                <a:spcPts val="640"/>
              </a:spcBef>
            </a:pPr>
            <a:endParaRPr lang="ru-RU" sz="2400" b="1" spc="-1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78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219000"/>
            <a:ext cx="11289150" cy="83844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640"/>
              </a:spcBef>
            </a:pPr>
            <a:r>
              <a:rPr lang="ru-RU" sz="3600" b="1" spc="-22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Визитная</a:t>
            </a:r>
            <a:r>
              <a:rPr lang="ru-RU" sz="3600" b="1" spc="-34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-24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карточка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0231" y="2250453"/>
            <a:ext cx="11546845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Длительность видеоролика не более 10 минут.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Содержание видеоролика должно отражать  объективные </a:t>
            </a: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 сведения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о 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совокупности профессиональных взглядов и позиций педагога  дополнительного образования, процессе и результатах  профессиональной деятельности по реализации  дополнительной общеобразовательной </a:t>
            </a: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программы 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и  др. </a:t>
            </a: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Видеоряд 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может включать целесообразные  фрагменты занятий, обзор мероприятий, интервьюирование участников образовательных  отношений, сведения о творческих достижениях  обучающихся, достижениях и (или) увлечениях участника </a:t>
            </a: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Конкурса</a:t>
            </a:r>
            <a:endParaRPr lang="ru-RU" sz="2400" b="1" spc="-1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5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219000"/>
            <a:ext cx="11289150" cy="83844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640"/>
              </a:spcBef>
            </a:pPr>
            <a:r>
              <a:rPr lang="ru-RU" sz="3600" b="1" spc="-2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Визитная</a:t>
            </a:r>
            <a:r>
              <a:rPr lang="ru-RU" sz="3600" b="1" spc="-34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-24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карточка - КРИТЕРИИ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0231" y="2250453"/>
            <a:ext cx="11546845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Отражение профессиональных взглядов и позиций педагога  дополнительного образования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Отражение процесса профессиональной деятельности  педагога по </a:t>
            </a:r>
            <a:r>
              <a:rPr lang="ru-RU" sz="2100" b="1" spc="-100" dirty="0" smtClean="0">
                <a:solidFill>
                  <a:srgbClr val="002060"/>
                </a:solidFill>
                <a:latin typeface="Arial"/>
                <a:cs typeface="Arial"/>
              </a:rPr>
              <a:t>реализации </a:t>
            </a: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дополнительной общеобразовательной программы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Отражение результатов профессиональной деятельности  педагога по реализации дополнительной общеобразовательной программы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Умение определять педагогические цели и задачи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Умение обобщать и транслировать опыт своей  профессиональной деятельности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Наличие сведений об участии педагога и обучающихся в  образовательных, досуговых, культурно-просветительских и  др. мероприятиях на муниципальном, региональном и  федеральном уровнях</a:t>
            </a:r>
          </a:p>
        </p:txBody>
      </p:sp>
    </p:spTree>
    <p:extLst>
      <p:ext uri="{BB962C8B-B14F-4D97-AF65-F5344CB8AC3E}">
        <p14:creationId xmlns:p14="http://schemas.microsoft.com/office/powerpoint/2010/main" val="7193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338442"/>
            <a:ext cx="11289150" cy="47373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НОВЫЕ требования к документам первого тура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6255" y="2488112"/>
            <a:ext cx="3649287" cy="360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" marR="542290">
              <a:lnSpc>
                <a:spcPts val="2160"/>
              </a:lnSpc>
              <a:spcBef>
                <a:spcPts val="1165"/>
              </a:spcBef>
              <a:tabLst>
                <a:tab pos="193040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Презентация конкурсного  программно-методического  комплекта реализуемой дополнительной </a:t>
            </a:r>
            <a:r>
              <a:rPr lang="ru-RU" b="1" spc="-5" dirty="0" err="1">
                <a:solidFill>
                  <a:srgbClr val="002060"/>
                </a:solidFill>
                <a:latin typeface="Times New Roman"/>
                <a:cs typeface="Times New Roman"/>
              </a:rPr>
              <a:t>общеобра-зовательной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программы  включающую разделы:</a:t>
            </a:r>
          </a:p>
          <a:p>
            <a:pPr marL="356235" marR="542290" indent="-342900">
              <a:lnSpc>
                <a:spcPts val="2160"/>
              </a:lnSpc>
              <a:spcBef>
                <a:spcPts val="509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аннотация программы (до 4  листов),</a:t>
            </a:r>
          </a:p>
          <a:p>
            <a:pPr marL="356235" marR="542290" indent="-342900">
              <a:lnSpc>
                <a:spcPts val="2280"/>
              </a:lnSpc>
              <a:spcBef>
                <a:spcPts val="209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аннотация основных методических</a:t>
            </a:r>
          </a:p>
          <a:p>
            <a:pPr marL="356235" marR="542290" indent="-342900">
              <a:lnSpc>
                <a:spcPts val="2160"/>
              </a:lnSpc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разработок к программе (до 5  листов)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79466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2018 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539033" y="2418264"/>
            <a:ext cx="0" cy="37414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57229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2019 </a:t>
            </a:r>
            <a:r>
              <a:rPr lang="ru-RU" sz="2400" b="1" dirty="0">
                <a:solidFill>
                  <a:srgbClr val="0070C0"/>
                </a:solidFill>
              </a:rPr>
              <a:t>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976" y="2388978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">
              <a:spcBef>
                <a:spcPts val="1160"/>
              </a:spcBef>
            </a:pP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Дополнительная</a:t>
            </a:r>
            <a:r>
              <a:rPr lang="ru-RU" sz="2000" spc="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общеобразовательная </a:t>
            </a:r>
            <a:r>
              <a:rPr lang="ru-RU" sz="2000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программа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в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виде ссылки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на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соответствующую 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страницу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официального </a:t>
            </a:r>
            <a:r>
              <a:rPr lang="ru-RU" sz="2000" spc="5" dirty="0">
                <a:solidFill>
                  <a:srgbClr val="C00000"/>
                </a:solidFill>
                <a:latin typeface="Times New Roman"/>
                <a:cs typeface="Times New Roman"/>
              </a:rPr>
              <a:t>сайта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образовательной 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организации, в </a:t>
            </a:r>
            <a:r>
              <a:rPr lang="ru-RU" sz="2000" spc="-25" dirty="0">
                <a:solidFill>
                  <a:srgbClr val="C00000"/>
                </a:solidFill>
                <a:latin typeface="Times New Roman"/>
                <a:cs typeface="Times New Roman"/>
              </a:rPr>
              <a:t>которой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работает участник и  реализуется программа,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ссылка должна</a:t>
            </a:r>
            <a:r>
              <a:rPr lang="ru-RU" sz="2000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быть активной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, и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отражать содержание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программы в  </a:t>
            </a:r>
            <a:r>
              <a:rPr lang="ru-RU" sz="2000" spc="-15" dirty="0">
                <a:solidFill>
                  <a:srgbClr val="C00000"/>
                </a:solidFill>
                <a:latin typeface="Times New Roman"/>
                <a:cs typeface="Times New Roman"/>
              </a:rPr>
              <a:t>полном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соответствии с требованиями п.5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Приказа  Министерства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просвещения </a:t>
            </a:r>
            <a:r>
              <a:rPr lang="ru-RU" sz="2000" spc="-15" dirty="0">
                <a:solidFill>
                  <a:srgbClr val="C00000"/>
                </a:solidFill>
                <a:latin typeface="Times New Roman"/>
                <a:cs typeface="Times New Roman"/>
              </a:rPr>
              <a:t>РФ от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9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ноября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2018  </a:t>
            </a:r>
            <a:r>
              <a:rPr lang="ru-RU" sz="2000" spc="-90" dirty="0">
                <a:solidFill>
                  <a:srgbClr val="C00000"/>
                </a:solidFill>
                <a:latin typeface="Times New Roman"/>
                <a:cs typeface="Times New Roman"/>
              </a:rPr>
              <a:t>г. </a:t>
            </a:r>
            <a:r>
              <a:rPr lang="ru-RU"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№ 196, отражающий </a:t>
            </a:r>
            <a:r>
              <a:rPr lang="ru-RU" sz="2000" spc="-10" dirty="0">
                <a:solidFill>
                  <a:srgbClr val="C00000"/>
                </a:solidFill>
                <a:latin typeface="Times New Roman"/>
                <a:cs typeface="Times New Roman"/>
              </a:rPr>
              <a:t>следующие</a:t>
            </a:r>
            <a:r>
              <a:rPr lang="ru-RU" sz="2000" spc="1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000" spc="-15" dirty="0">
                <a:solidFill>
                  <a:srgbClr val="C00000"/>
                </a:solidFill>
                <a:latin typeface="Times New Roman"/>
                <a:cs typeface="Times New Roman"/>
              </a:rPr>
              <a:t>компоненты:</a:t>
            </a:r>
            <a:endParaRPr lang="ru-RU" sz="2000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объем;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содержание;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планируемые</a:t>
            </a:r>
            <a:r>
              <a:rPr lang="ru-RU" sz="1400" spc="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0" dirty="0">
                <a:solidFill>
                  <a:srgbClr val="C00000"/>
                </a:solidFill>
                <a:latin typeface="Times New Roman"/>
                <a:cs typeface="Times New Roman"/>
              </a:rPr>
              <a:t>результаты;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организационно-педагогические</a:t>
            </a:r>
            <a:r>
              <a:rPr lang="ru-RU" sz="1400" spc="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условия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формы</a:t>
            </a: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 аттестации;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учебный</a:t>
            </a:r>
            <a:r>
              <a:rPr lang="ru-RU" sz="1400" spc="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план;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календарный </a:t>
            </a: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учебный</a:t>
            </a:r>
            <a:r>
              <a:rPr lang="ru-RU" sz="1400" spc="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график;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marR="473709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рабочие </a:t>
            </a: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программы учебных </a:t>
            </a: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предметов,  курсов, </a:t>
            </a: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дисциплин</a:t>
            </a:r>
            <a:r>
              <a:rPr lang="ru-RU" sz="1400" spc="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15" dirty="0">
                <a:solidFill>
                  <a:srgbClr val="C00000"/>
                </a:solidFill>
                <a:latin typeface="Times New Roman"/>
                <a:cs typeface="Times New Roman"/>
              </a:rPr>
              <a:t>(модулей);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иные</a:t>
            </a:r>
            <a:r>
              <a:rPr lang="ru-RU" sz="1400" spc="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15" dirty="0">
                <a:solidFill>
                  <a:srgbClr val="C00000"/>
                </a:solidFill>
                <a:latin typeface="Times New Roman"/>
                <a:cs typeface="Times New Roman"/>
              </a:rPr>
              <a:t>компоненты;</a:t>
            </a:r>
            <a:endParaRPr lang="ru-RU" sz="1400" dirty="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оценочные </a:t>
            </a:r>
            <a:r>
              <a:rPr lang="ru-RU" sz="1400" spc="-5" dirty="0">
                <a:solidFill>
                  <a:srgbClr val="C00000"/>
                </a:solidFill>
                <a:latin typeface="Times New Roman"/>
                <a:cs typeface="Times New Roman"/>
              </a:rPr>
              <a:t>и </a:t>
            </a: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методические</a:t>
            </a:r>
            <a:r>
              <a:rPr lang="ru-RU" sz="1400" spc="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>
                <a:solidFill>
                  <a:srgbClr val="C00000"/>
                </a:solidFill>
                <a:latin typeface="Times New Roman"/>
                <a:cs typeface="Times New Roman"/>
              </a:rPr>
              <a:t>материалы.</a:t>
            </a:r>
            <a:endParaRPr lang="ru-RU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67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338442"/>
            <a:ext cx="11289150" cy="47373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НОВЫЕ требования к документам первого тура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6256" y="2488112"/>
            <a:ext cx="3208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tabLst>
                <a:tab pos="355600" algn="l"/>
                <a:tab pos="356235" algn="l"/>
              </a:tabLst>
            </a:pPr>
            <a:r>
              <a:rPr lang="ru-RU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Динамика </a:t>
            </a:r>
            <a:r>
              <a:rPr lang="ru-RU" b="1" spc="-15" dirty="0" smtClean="0">
                <a:solidFill>
                  <a:srgbClr val="002060"/>
                </a:solidFill>
                <a:latin typeface="Times New Roman"/>
                <a:cs typeface="Times New Roman"/>
              </a:rPr>
              <a:t>результативности 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реализации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программы за  </a:t>
            </a:r>
            <a:r>
              <a:rPr lang="ru-RU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сопоставимые </a:t>
            </a:r>
            <a:r>
              <a:rPr lang="ru-RU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периоды  </a:t>
            </a:r>
            <a:endParaRPr lang="ru-RU" b="1" spc="-15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700">
              <a:tabLst>
                <a:tab pos="355600" algn="l"/>
                <a:tab pos="356235" algn="l"/>
              </a:tabLst>
            </a:pPr>
            <a:r>
              <a:rPr lang="ru-RU" b="1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обучения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, представленная 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в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таблицах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или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графиках 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(до 2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листов)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9466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2018 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539033" y="2418264"/>
            <a:ext cx="0" cy="37414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57229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2019 </a:t>
            </a:r>
            <a:r>
              <a:rPr lang="ru-RU" sz="2400" b="1" dirty="0">
                <a:solidFill>
                  <a:srgbClr val="0070C0"/>
                </a:solidFill>
              </a:rPr>
              <a:t>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976" y="2388978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1995"/>
              </a:spcBef>
            </a:pP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Сведения </a:t>
            </a:r>
            <a:r>
              <a:rPr lang="ru-RU" sz="280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sz="2800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800" spc="-1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качестве </a:t>
            </a:r>
            <a:r>
              <a:rPr lang="ru-RU" sz="2800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дополнительного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образования </a:t>
            </a:r>
            <a:r>
              <a:rPr lang="ru-RU" sz="2800" dirty="0">
                <a:solidFill>
                  <a:srgbClr val="FF0000"/>
                </a:solidFill>
                <a:latin typeface="Times New Roman"/>
                <a:cs typeface="Times New Roman"/>
              </a:rPr>
              <a:t>в  </a:t>
            </a:r>
            <a:r>
              <a:rPr lang="ru-RU"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наглядных </a:t>
            </a:r>
            <a:r>
              <a:rPr lang="ru-RU"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формах </a:t>
            </a:r>
            <a:r>
              <a:rPr lang="ru-RU" sz="2800" dirty="0">
                <a:solidFill>
                  <a:srgbClr val="FF0000"/>
                </a:solidFill>
                <a:latin typeface="Times New Roman"/>
                <a:cs typeface="Times New Roman"/>
              </a:rPr>
              <a:t>предоставления </a:t>
            </a:r>
            <a:r>
              <a:rPr lang="ru-RU" sz="2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результативности </a:t>
            </a:r>
            <a:r>
              <a:rPr lang="ru-RU" sz="2800" dirty="0">
                <a:solidFill>
                  <a:srgbClr val="FF0000"/>
                </a:solidFill>
                <a:latin typeface="Times New Roman"/>
                <a:cs typeface="Times New Roman"/>
              </a:rPr>
              <a:t>реализации 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программы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за </a:t>
            </a:r>
            <a:r>
              <a:rPr lang="ru-RU" sz="2800" spc="5" dirty="0">
                <a:solidFill>
                  <a:srgbClr val="C00000"/>
                </a:solidFill>
                <a:latin typeface="Times New Roman"/>
                <a:cs typeface="Times New Roman"/>
              </a:rPr>
              <a:t>сопоставимые  </a:t>
            </a:r>
            <a:r>
              <a:rPr lang="ru-RU"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периоды </a:t>
            </a:r>
            <a:r>
              <a:rPr lang="ru-RU" sz="2800" dirty="0">
                <a:solidFill>
                  <a:srgbClr val="C00000"/>
                </a:solidFill>
                <a:latin typeface="Times New Roman"/>
                <a:cs typeface="Times New Roman"/>
              </a:rPr>
              <a:t>реализации </a:t>
            </a:r>
            <a:r>
              <a:rPr lang="ru-RU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программы  </a:t>
            </a:r>
            <a:r>
              <a:rPr lang="ru-RU" sz="2800" dirty="0">
                <a:solidFill>
                  <a:srgbClr val="C00000"/>
                </a:solidFill>
                <a:latin typeface="Times New Roman"/>
                <a:cs typeface="Times New Roman"/>
              </a:rPr>
              <a:t>(не менее 3-х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лет) </a:t>
            </a:r>
            <a:r>
              <a:rPr lang="ru-RU" sz="2800" dirty="0">
                <a:solidFill>
                  <a:srgbClr val="C00000"/>
                </a:solidFill>
                <a:latin typeface="Times New Roman"/>
                <a:cs typeface="Times New Roman"/>
              </a:rPr>
              <a:t>в виде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ссылки</a:t>
            </a:r>
            <a:r>
              <a:rPr lang="ru-RU" sz="2800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на  соответствующую </a:t>
            </a:r>
            <a:r>
              <a:rPr lang="ru-RU" sz="2800" dirty="0">
                <a:solidFill>
                  <a:srgbClr val="C00000"/>
                </a:solidFill>
                <a:latin typeface="Times New Roman"/>
                <a:cs typeface="Times New Roman"/>
              </a:rPr>
              <a:t>страницу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на  официальном</a:t>
            </a:r>
            <a:r>
              <a:rPr lang="ru-RU" sz="2800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800" spc="5" dirty="0" smtClean="0">
                <a:solidFill>
                  <a:srgbClr val="C00000"/>
                </a:solidFill>
                <a:latin typeface="Times New Roman"/>
                <a:cs typeface="Times New Roman"/>
              </a:rPr>
              <a:t>сайте </a:t>
            </a:r>
            <a:r>
              <a:rPr lang="ru-RU" sz="2800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образовательной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организации, </a:t>
            </a:r>
            <a:r>
              <a:rPr lang="ru-RU" sz="2800" dirty="0">
                <a:solidFill>
                  <a:srgbClr val="C00000"/>
                </a:solidFill>
                <a:latin typeface="Times New Roman"/>
                <a:cs typeface="Times New Roman"/>
              </a:rPr>
              <a:t>в  </a:t>
            </a:r>
            <a:r>
              <a:rPr lang="ru-RU" sz="2800" spc="-20" dirty="0">
                <a:solidFill>
                  <a:srgbClr val="C00000"/>
                </a:solidFill>
                <a:latin typeface="Times New Roman"/>
                <a:cs typeface="Times New Roman"/>
              </a:rPr>
              <a:t>которой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реализуется</a:t>
            </a:r>
            <a:r>
              <a:rPr lang="ru-RU" sz="28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программа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44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092804"/>
            <a:ext cx="11289150" cy="59620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640"/>
              </a:spcBef>
            </a:pPr>
            <a:r>
              <a:rPr lang="ru-RU" sz="3600" b="1" spc="-2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Дополнительная общеобразовательная программа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320" y="1859755"/>
            <a:ext cx="1191767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700" b="1" spc="-100" dirty="0" smtClean="0">
                <a:solidFill>
                  <a:srgbClr val="002060"/>
                </a:solidFill>
                <a:latin typeface="Arial"/>
                <a:cs typeface="Arial"/>
              </a:rPr>
              <a:t>В соответствии с законодательными и нормативно-правовыми требованиями,  образовательная программа должна быть размещена на официальном сайте  образовательной организации, там же должны быть размещены сведения о результатах  реализации программы, динамики образовательных достижений и качества освоения программы детьми.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700" b="1" spc="-100" dirty="0" smtClean="0">
                <a:solidFill>
                  <a:srgbClr val="002060"/>
                </a:solidFill>
                <a:latin typeface="Arial"/>
                <a:cs typeface="Arial"/>
              </a:rPr>
              <a:t>В связи с этим, конкурсным требованием является целесообразное требование представить  разработанную и реализуемую дополнительную общеобразовательную программу участника  в режиме реального времени, в действительной ситуации осуществления образовательного  процесса. Отсюда конкурсное требование представить программу в виде ссылки на соответствующую страницу на официальном сайте образовательной организации, в которой  работает участник и реализуется программа. Ссылка должна быть активной, выходить на сайт  организации, отражать содержание программы в соответствии с требованиями к содержанию  и структуре дополнительных общеобразовательных программ согласно п. 5 Приказа </a:t>
            </a:r>
            <a:r>
              <a:rPr lang="ru-RU" sz="1700" b="1" spc="-100" dirty="0" err="1" smtClean="0">
                <a:solidFill>
                  <a:srgbClr val="002060"/>
                </a:solidFill>
                <a:latin typeface="Arial"/>
                <a:cs typeface="Arial"/>
              </a:rPr>
              <a:t>Минпросвещения</a:t>
            </a:r>
            <a:r>
              <a:rPr lang="ru-RU" sz="1700" b="1" spc="-100" dirty="0" smtClean="0">
                <a:solidFill>
                  <a:srgbClr val="002060"/>
                </a:solidFill>
                <a:latin typeface="Arial"/>
                <a:cs typeface="Arial"/>
              </a:rPr>
              <a:t> России от 09 ноября 2018 г. № 196.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700" b="1" spc="-100" dirty="0" smtClean="0">
                <a:solidFill>
                  <a:srgbClr val="002060"/>
                </a:solidFill>
                <a:latin typeface="Arial"/>
                <a:cs typeface="Arial"/>
              </a:rPr>
              <a:t>Там же должны быть представлены и размещены сведения о качестве реализации  программы дополнительного образования в наглядных формах представления результативности реализации Программы за сопоставимые периоды реализации Программы  (не менее 3-х лет) в виде ссылки на соответствующую страницу на официальном сайте  образовательной организации, в которой реализуется Программа.</a:t>
            </a:r>
            <a:endParaRPr lang="ru-RU" sz="1700" b="1" spc="-1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3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092804"/>
            <a:ext cx="11289150" cy="59620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640"/>
              </a:spcBef>
            </a:pPr>
            <a:r>
              <a:rPr lang="ru-RU" sz="2800" b="1" spc="-2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Дополнительная общеобразовательная программа  КРИТЕРИИ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887" y="2142387"/>
            <a:ext cx="1191767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Наличие на сайте утвержденной дополнительной  общеобразовательной программы (ДОП)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Соответствие структуры ДОП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Соответствие содержания ДОП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Наличие и целесообразность планируемых  результатов, организационно-педагогических условий,  порядка и форм аттестации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Наличие и целесообразность оценочных и  методических материалов ДОП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Наличие положительной динамики результативности  за 3-летний период реализации ДОП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Наличие системы оценки качества образовательных  результатов и достижений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3102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104886"/>
            <a:ext cx="11289150" cy="79871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2400" b="1" spc="-215" dirty="0">
                <a:solidFill>
                  <a:srgbClr val="C00000"/>
                </a:solidFill>
                <a:latin typeface="Trebuchet MS"/>
                <a:cs typeface="Trebuchet MS"/>
              </a:rPr>
              <a:t>Эссе </a:t>
            </a:r>
            <a:r>
              <a:rPr lang="ru-RU" sz="2400" b="1" spc="-135" dirty="0">
                <a:solidFill>
                  <a:srgbClr val="C00000"/>
                </a:solidFill>
                <a:latin typeface="Trebuchet MS"/>
                <a:cs typeface="Trebuchet MS"/>
              </a:rPr>
              <a:t>«Значимость дополнительной</a:t>
            </a:r>
            <a:r>
              <a:rPr lang="ru-RU" sz="2400" b="1" spc="-26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2400" b="1" spc="-130" dirty="0">
                <a:solidFill>
                  <a:srgbClr val="C00000"/>
                </a:solidFill>
                <a:latin typeface="Trebuchet MS"/>
                <a:cs typeface="Trebuchet MS"/>
              </a:rPr>
              <a:t>общеобразовательной </a:t>
            </a:r>
            <a:r>
              <a:rPr lang="ru-RU" sz="2400" b="1" spc="-105" dirty="0">
                <a:solidFill>
                  <a:srgbClr val="C00000"/>
                </a:solidFill>
                <a:latin typeface="Trebuchet MS"/>
                <a:cs typeface="Trebuchet MS"/>
              </a:rPr>
              <a:t>программы </a:t>
            </a:r>
          </a:p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2400" b="1" spc="-150" dirty="0" smtClean="0">
                <a:solidFill>
                  <a:srgbClr val="C00000"/>
                </a:solidFill>
                <a:latin typeface="Trebuchet MS"/>
                <a:cs typeface="Trebuchet MS"/>
              </a:rPr>
              <a:t>« ______» для  </a:t>
            </a:r>
            <a:r>
              <a:rPr lang="ru-RU" sz="2400" b="1" spc="-165" dirty="0">
                <a:solidFill>
                  <a:srgbClr val="C00000"/>
                </a:solidFill>
                <a:latin typeface="Trebuchet MS"/>
                <a:cs typeface="Trebuchet MS"/>
              </a:rPr>
              <a:t>целостного </a:t>
            </a:r>
            <a:r>
              <a:rPr lang="ru-RU" sz="2400" b="1" spc="-114" dirty="0">
                <a:solidFill>
                  <a:srgbClr val="C00000"/>
                </a:solidFill>
                <a:latin typeface="Trebuchet MS"/>
                <a:cs typeface="Trebuchet MS"/>
              </a:rPr>
              <a:t>образования</a:t>
            </a:r>
            <a:r>
              <a:rPr lang="ru-RU" sz="2400" b="1" spc="-2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2400" b="1" spc="-165" dirty="0">
                <a:solidFill>
                  <a:srgbClr val="C00000"/>
                </a:solidFill>
                <a:latin typeface="Trebuchet MS"/>
                <a:cs typeface="Trebuchet MS"/>
              </a:rPr>
              <a:t>детей»</a:t>
            </a:r>
            <a:endParaRPr lang="ru-RU" sz="24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887" y="2142387"/>
            <a:ext cx="1191767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Содержание 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эссе должно соответствовать теме,  содержание быть раскрыто, отражать авторскую  позицию педагога, значимость программы для  ребенка, развития и воспитания определенных  качеств, аргументированность. Владение современной ситуацией развития образования,  понимания места программы в общих трендах и  ценностях образования и воспитания детей в условиях вызовов современности</a:t>
            </a: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Объем эссе до 5 000 знаков с учетом пробелов,  формат </a:t>
            </a:r>
            <a:r>
              <a:rPr lang="ru-RU" sz="2400" b="1" spc="-100" dirty="0" err="1">
                <a:solidFill>
                  <a:srgbClr val="002060"/>
                </a:solidFill>
                <a:latin typeface="Arial"/>
                <a:cs typeface="Arial"/>
              </a:rPr>
              <a:t>doc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, размер шрифта 14, шрифт </a:t>
            </a:r>
            <a:r>
              <a:rPr lang="ru-RU" sz="2400" b="1" spc="-100" dirty="0" err="1">
                <a:solidFill>
                  <a:srgbClr val="002060"/>
                </a:solidFill>
                <a:latin typeface="Arial"/>
                <a:cs typeface="Arial"/>
              </a:rPr>
              <a:t>Times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2400" b="1" spc="-100" dirty="0" err="1">
                <a:solidFill>
                  <a:srgbClr val="002060"/>
                </a:solidFill>
                <a:latin typeface="Arial"/>
                <a:cs typeface="Arial"/>
              </a:rPr>
              <a:t>New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ru-RU" sz="2400" b="1" spc="-100" dirty="0" err="1">
                <a:solidFill>
                  <a:srgbClr val="002060"/>
                </a:solidFill>
                <a:latin typeface="Arial"/>
                <a:cs typeface="Arial"/>
              </a:rPr>
              <a:t>Roman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, через 1,5 интервала</a:t>
            </a:r>
          </a:p>
          <a:p>
            <a:pPr marL="12700" marR="1504950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endParaRPr lang="ru-RU" sz="2400" b="1" spc="-1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4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104886"/>
            <a:ext cx="11289150" cy="79871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2400" b="1" spc="-215" dirty="0">
                <a:solidFill>
                  <a:srgbClr val="C00000"/>
                </a:solidFill>
                <a:latin typeface="Trebuchet MS"/>
                <a:cs typeface="Trebuchet MS"/>
              </a:rPr>
              <a:t>Эссе </a:t>
            </a:r>
            <a:r>
              <a:rPr lang="ru-RU" sz="2400" b="1" spc="-135" dirty="0">
                <a:solidFill>
                  <a:srgbClr val="C00000"/>
                </a:solidFill>
                <a:latin typeface="Trebuchet MS"/>
                <a:cs typeface="Trebuchet MS"/>
              </a:rPr>
              <a:t>«Значимость дополнительной</a:t>
            </a:r>
            <a:r>
              <a:rPr lang="ru-RU" sz="2400" b="1" spc="-26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2400" b="1" spc="-130" dirty="0">
                <a:solidFill>
                  <a:srgbClr val="C00000"/>
                </a:solidFill>
                <a:latin typeface="Trebuchet MS"/>
                <a:cs typeface="Trebuchet MS"/>
              </a:rPr>
              <a:t>общеобразовательной </a:t>
            </a:r>
            <a:r>
              <a:rPr lang="ru-RU" sz="2400" b="1" spc="-105" dirty="0">
                <a:solidFill>
                  <a:srgbClr val="C00000"/>
                </a:solidFill>
                <a:latin typeface="Trebuchet MS"/>
                <a:cs typeface="Trebuchet MS"/>
              </a:rPr>
              <a:t>программы </a:t>
            </a:r>
          </a:p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2400" b="1" spc="-150" dirty="0" smtClean="0">
                <a:solidFill>
                  <a:srgbClr val="C00000"/>
                </a:solidFill>
                <a:latin typeface="Trebuchet MS"/>
                <a:cs typeface="Trebuchet MS"/>
              </a:rPr>
              <a:t>« ______» для  </a:t>
            </a:r>
            <a:r>
              <a:rPr lang="ru-RU" sz="2400" b="1" spc="-165" dirty="0">
                <a:solidFill>
                  <a:srgbClr val="C00000"/>
                </a:solidFill>
                <a:latin typeface="Trebuchet MS"/>
                <a:cs typeface="Trebuchet MS"/>
              </a:rPr>
              <a:t>целостного </a:t>
            </a:r>
            <a:r>
              <a:rPr lang="ru-RU" sz="2400" b="1" spc="-114" dirty="0">
                <a:solidFill>
                  <a:srgbClr val="C00000"/>
                </a:solidFill>
                <a:latin typeface="Trebuchet MS"/>
                <a:cs typeface="Trebuchet MS"/>
              </a:rPr>
              <a:t>образования</a:t>
            </a:r>
            <a:r>
              <a:rPr lang="ru-RU" sz="2400" b="1" spc="-2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2400" b="1" spc="-165" dirty="0">
                <a:solidFill>
                  <a:srgbClr val="C00000"/>
                </a:solidFill>
                <a:latin typeface="Trebuchet MS"/>
                <a:cs typeface="Trebuchet MS"/>
              </a:rPr>
              <a:t>детей</a:t>
            </a:r>
            <a:r>
              <a:rPr lang="ru-RU" sz="2400" b="1" spc="-165" dirty="0" smtClean="0">
                <a:solidFill>
                  <a:srgbClr val="C00000"/>
                </a:solidFill>
                <a:latin typeface="Trebuchet MS"/>
                <a:cs typeface="Trebuchet MS"/>
              </a:rPr>
              <a:t>» КРИТЕРИИ</a:t>
            </a:r>
            <a:endParaRPr lang="ru-RU" sz="24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888" y="2142387"/>
            <a:ext cx="11546378" cy="377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Соответствие содержания теме   эссе</a:t>
            </a:r>
          </a:p>
          <a:p>
            <a:pPr marL="355600" marR="1504950" indent="-342900">
              <a:lnSpc>
                <a:spcPts val="346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Отражение авторской позиции педагога,  индивидуальность обоснованность</a:t>
            </a:r>
          </a:p>
          <a:p>
            <a:pPr marL="355600" marR="1504950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Аргументированность и обоснованность  значимости программы для развития  ребенка</a:t>
            </a:r>
          </a:p>
          <a:p>
            <a:pPr marL="355600" marR="1504950" indent="-342900">
              <a:lnSpc>
                <a:spcPts val="346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Владение и понимание автором   эссе  современной ситуации развития  образования</a:t>
            </a:r>
          </a:p>
          <a:p>
            <a:pPr marL="12700" marR="1504950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endParaRPr lang="ru-RU" sz="2400" b="1" spc="-1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21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219000"/>
            <a:ext cx="11289150" cy="83844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Изменения порядка второго тура ЗАОЧНОГО ЭТАПА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074" y="2250453"/>
            <a:ext cx="10795257" cy="4414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412750" algn="just">
              <a:spcBef>
                <a:spcPts val="100"/>
              </a:spcBef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lang="ru-RU" sz="2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е	</a:t>
            </a:r>
            <a:r>
              <a:rPr lang="ru-RU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lang="ru-RU" sz="2800" b="1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lang="ru-RU" sz="2800" b="1" spc="-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lang="ru-RU" sz="2800" b="1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lang="ru-RU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ител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ru-RU"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пе</a:t>
            </a:r>
            <a:r>
              <a:rPr lang="ru-RU"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lang="ru-RU"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lang="ru-RU" sz="28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о	</a:t>
            </a:r>
            <a:r>
              <a:rPr lang="ru-RU" sz="28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ура	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за</a:t>
            </a:r>
            <a:r>
              <a:rPr lang="ru-RU" sz="2800" b="1" spc="-5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чно</a:t>
            </a:r>
            <a:r>
              <a:rPr lang="ru-RU" sz="2800" b="1" spc="-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ru-RU" sz="2800" b="1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э</a:t>
            </a:r>
            <a:r>
              <a:rPr lang="ru-RU" sz="2800" b="1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lang="ru-RU" sz="2800" b="1" spc="-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lang="ru-RU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па</a:t>
            </a:r>
          </a:p>
          <a:p>
            <a:pPr marL="12700" marR="5080" indent="412750" algn="just">
              <a:spcBef>
                <a:spcPts val="100"/>
              </a:spcBef>
            </a:pPr>
            <a:r>
              <a:rPr lang="ru-RU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размещают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cs typeface="Times New Roman"/>
              </a:rPr>
              <a:t>сайте </a:t>
            </a:r>
            <a:r>
              <a:rPr lang="ru-RU" sz="28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Конкурса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видеообращение </a:t>
            </a:r>
            <a:r>
              <a:rPr lang="ru-RU"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«Мое  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педагогическое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послание профессиональному сообществу» 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(видеозапись</a:t>
            </a:r>
            <a:r>
              <a:rPr lang="ru-RU" sz="2800" u="heavy" spc="-5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не </a:t>
            </a:r>
            <a:r>
              <a:rPr lang="ru-RU" sz="2800" u="heavy" spc="-1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более </a:t>
            </a:r>
            <a:r>
              <a:rPr lang="ru-RU" sz="2800" u="heavy" spc="-5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10-ти </a:t>
            </a:r>
            <a:r>
              <a:rPr lang="ru-RU" sz="2800" u="heavy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минут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) в </a:t>
            </a:r>
            <a:r>
              <a:rPr lang="ru-RU" sz="2800" spc="-20" dirty="0">
                <a:solidFill>
                  <a:srgbClr val="002060"/>
                </a:solidFill>
                <a:latin typeface="Times New Roman"/>
                <a:cs typeface="Times New Roman"/>
              </a:rPr>
              <a:t>формате: </a:t>
            </a: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mp4, </a:t>
            </a:r>
            <a:r>
              <a:rPr lang="ru-RU" sz="2800" spc="-5" dirty="0" err="1">
                <a:solidFill>
                  <a:srgbClr val="002060"/>
                </a:solidFill>
                <a:latin typeface="Times New Roman"/>
                <a:cs typeface="Times New Roman"/>
              </a:rPr>
              <a:t>avi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, </a:t>
            </a:r>
            <a:r>
              <a:rPr lang="ru-RU" sz="2800" spc="-45" dirty="0" err="1">
                <a:solidFill>
                  <a:srgbClr val="002060"/>
                </a:solidFill>
                <a:latin typeface="Times New Roman"/>
                <a:cs typeface="Times New Roman"/>
              </a:rPr>
              <a:t>wmv</a:t>
            </a:r>
            <a:r>
              <a:rPr lang="ru-RU" sz="2800" spc="-45" dirty="0">
                <a:solidFill>
                  <a:srgbClr val="002060"/>
                </a:solidFill>
                <a:latin typeface="Times New Roman"/>
                <a:cs typeface="Times New Roman"/>
              </a:rPr>
              <a:t>.  </a:t>
            </a: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Содержание 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и </a:t>
            </a:r>
            <a:r>
              <a:rPr lang="ru-RU" sz="2800" spc="-15" dirty="0">
                <a:solidFill>
                  <a:srgbClr val="002060"/>
                </a:solidFill>
                <a:latin typeface="Times New Roman"/>
                <a:cs typeface="Times New Roman"/>
              </a:rPr>
              <a:t>форма </a:t>
            </a: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видеозаписи </a:t>
            </a:r>
            <a:r>
              <a:rPr lang="ru-RU" sz="2800" spc="-25" dirty="0">
                <a:solidFill>
                  <a:srgbClr val="002060"/>
                </a:solidFill>
                <a:latin typeface="Times New Roman"/>
                <a:cs typeface="Times New Roman"/>
              </a:rPr>
              <a:t>конкурсантом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определяется  самостоятельно.</a:t>
            </a:r>
            <a:endParaRPr lang="ru-RU" sz="28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700" marR="5080" indent="412750" algn="just">
              <a:tabLst>
                <a:tab pos="2604770" algn="l"/>
                <a:tab pos="6130290" algn="l"/>
              </a:tabLst>
            </a:pP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Допускается </a:t>
            </a: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использование визуальных,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музыкальных,  на</a:t>
            </a:r>
            <a:r>
              <a:rPr lang="ru-RU" sz="2800" spc="-125" dirty="0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лядны</a:t>
            </a: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,	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пр</a:t>
            </a:r>
            <a:r>
              <a:rPr lang="ru-RU" sz="2800" spc="20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зен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ацио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, </a:t>
            </a:r>
            <a:r>
              <a:rPr lang="ru-RU" sz="28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</a:t>
            </a:r>
            <a:r>
              <a:rPr lang="ru-RU" sz="2800" spc="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фо</a:t>
            </a:r>
            <a:r>
              <a:rPr lang="ru-RU" sz="2800" spc="-4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lang="ru-RU" sz="2800" spc="-2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м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ационн</a:t>
            </a:r>
            <a:r>
              <a:rPr lang="ru-RU" sz="28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-</a:t>
            </a:r>
            <a:r>
              <a:rPr lang="ru-RU" sz="2800" spc="-2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коммуникативных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средств 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выразительности для достижения 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целей профессионального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cs typeface="Times New Roman"/>
              </a:rPr>
              <a:t>послания</a:t>
            </a:r>
            <a:r>
              <a:rPr lang="ru-RU" sz="2800" spc="5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92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object 4"/>
          <p:cNvSpPr/>
          <p:nvPr/>
        </p:nvSpPr>
        <p:spPr>
          <a:xfrm>
            <a:off x="1987042" y="1202156"/>
            <a:ext cx="2776728" cy="46146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5"/>
          <p:cNvSpPr txBox="1"/>
          <p:nvPr/>
        </p:nvSpPr>
        <p:spPr>
          <a:xfrm>
            <a:off x="2439417" y="3384245"/>
            <a:ext cx="193928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Педагоги</a:t>
            </a:r>
            <a:r>
              <a:rPr sz="25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ДОД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20" name="object 6"/>
          <p:cNvSpPr/>
          <p:nvPr/>
        </p:nvSpPr>
        <p:spPr>
          <a:xfrm>
            <a:off x="2587199" y="1158240"/>
            <a:ext cx="1595627" cy="15956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/>
          <p:cNvSpPr/>
          <p:nvPr/>
        </p:nvSpPr>
        <p:spPr>
          <a:xfrm>
            <a:off x="4763770" y="1154328"/>
            <a:ext cx="2842260" cy="46146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8"/>
          <p:cNvSpPr txBox="1"/>
          <p:nvPr/>
        </p:nvSpPr>
        <p:spPr>
          <a:xfrm>
            <a:off x="5021326" y="2861311"/>
            <a:ext cx="2316480" cy="145351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-1905" algn="ctr">
              <a:lnSpc>
                <a:spcPct val="91600"/>
              </a:lnSpc>
              <a:spcBef>
                <a:spcPts val="345"/>
              </a:spcBef>
            </a:pPr>
            <a:r>
              <a:rPr sz="2500" spc="-95" dirty="0">
                <a:solidFill>
                  <a:srgbClr val="FFFFFF"/>
                </a:solidFill>
                <a:latin typeface="Trebuchet MS"/>
                <a:cs typeface="Trebuchet MS"/>
              </a:rPr>
              <a:t>Педработники  </a:t>
            </a:r>
            <a:r>
              <a:rPr sz="2500" spc="-100" dirty="0">
                <a:solidFill>
                  <a:srgbClr val="FFFFFF"/>
                </a:solidFill>
                <a:latin typeface="Trebuchet MS"/>
                <a:cs typeface="Trebuchet MS"/>
              </a:rPr>
              <a:t>разных  </a:t>
            </a:r>
            <a:r>
              <a:rPr sz="2500" spc="-114" dirty="0">
                <a:solidFill>
                  <a:srgbClr val="FFFFFF"/>
                </a:solidFill>
                <a:latin typeface="Trebuchet MS"/>
                <a:cs typeface="Trebuchet MS"/>
              </a:rPr>
              <a:t>должностей</a:t>
            </a:r>
            <a:r>
              <a:rPr sz="2500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150" dirty="0">
                <a:solidFill>
                  <a:srgbClr val="FFFFFF"/>
                </a:solidFill>
                <a:latin typeface="Trebuchet MS"/>
                <a:cs typeface="Trebuchet MS"/>
              </a:rPr>
              <a:t>всех  </a:t>
            </a:r>
            <a:r>
              <a:rPr sz="2500" spc="-95" dirty="0">
                <a:solidFill>
                  <a:srgbClr val="FFFFFF"/>
                </a:solidFill>
                <a:latin typeface="Trebuchet MS"/>
                <a:cs typeface="Trebuchet MS"/>
              </a:rPr>
              <a:t>типов</a:t>
            </a:r>
            <a:r>
              <a:rPr sz="25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35" dirty="0">
                <a:solidFill>
                  <a:srgbClr val="FFFFFF"/>
                </a:solidFill>
                <a:latin typeface="Trebuchet MS"/>
                <a:cs typeface="Trebuchet MS"/>
              </a:rPr>
              <a:t>ОО</a:t>
            </a:r>
            <a:endParaRPr sz="2500" dirty="0">
              <a:latin typeface="Trebuchet MS"/>
              <a:cs typeface="Trebuchet MS"/>
            </a:endParaRPr>
          </a:p>
        </p:txBody>
      </p:sp>
      <p:sp>
        <p:nvSpPr>
          <p:cNvPr id="23" name="object 9"/>
          <p:cNvSpPr/>
          <p:nvPr/>
        </p:nvSpPr>
        <p:spPr>
          <a:xfrm>
            <a:off x="5381245" y="1158240"/>
            <a:ext cx="1595627" cy="15956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0"/>
          <p:cNvSpPr/>
          <p:nvPr/>
        </p:nvSpPr>
        <p:spPr>
          <a:xfrm>
            <a:off x="7591969" y="1154328"/>
            <a:ext cx="2776727" cy="46146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1"/>
          <p:cNvSpPr txBox="1"/>
          <p:nvPr/>
        </p:nvSpPr>
        <p:spPr>
          <a:xfrm>
            <a:off x="7818247" y="3210306"/>
            <a:ext cx="2259965" cy="755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875"/>
              </a:lnSpc>
              <a:spcBef>
                <a:spcPts val="95"/>
              </a:spcBef>
            </a:pP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Наставники,</a:t>
            </a:r>
            <a:endParaRPr sz="2500" dirty="0">
              <a:latin typeface="Trebuchet MS"/>
              <a:cs typeface="Trebuchet MS"/>
            </a:endParaRPr>
          </a:p>
          <a:p>
            <a:pPr algn="ctr">
              <a:lnSpc>
                <a:spcPts val="2875"/>
              </a:lnSpc>
            </a:pP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кружководы,</a:t>
            </a:r>
            <a:r>
              <a:rPr sz="25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65" dirty="0">
                <a:solidFill>
                  <a:srgbClr val="FFFFFF"/>
                </a:solidFill>
                <a:latin typeface="Trebuchet MS"/>
                <a:cs typeface="Trebuchet MS"/>
              </a:rPr>
              <a:t>ИП</a:t>
            </a:r>
            <a:endParaRPr sz="2500" dirty="0">
              <a:latin typeface="Trebuchet MS"/>
              <a:cs typeface="Trebuchet MS"/>
            </a:endParaRPr>
          </a:p>
        </p:txBody>
      </p:sp>
      <p:sp>
        <p:nvSpPr>
          <p:cNvPr id="26" name="object 12"/>
          <p:cNvSpPr/>
          <p:nvPr/>
        </p:nvSpPr>
        <p:spPr>
          <a:xfrm>
            <a:off x="8148829" y="1158240"/>
            <a:ext cx="1595627" cy="15956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3"/>
          <p:cNvSpPr/>
          <p:nvPr/>
        </p:nvSpPr>
        <p:spPr>
          <a:xfrm>
            <a:off x="2348483" y="4507992"/>
            <a:ext cx="7659624" cy="7680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4"/>
          <p:cNvSpPr txBox="1"/>
          <p:nvPr/>
        </p:nvSpPr>
        <p:spPr>
          <a:xfrm>
            <a:off x="2279904" y="5588508"/>
            <a:ext cx="7777480" cy="886140"/>
          </a:xfrm>
          <a:prstGeom prst="rect">
            <a:avLst/>
          </a:prstGeom>
          <a:solidFill>
            <a:srgbClr val="D99593"/>
          </a:solidFill>
        </p:spPr>
        <p:txBody>
          <a:bodyPr vert="horz" wrap="square" lIns="0" tIns="24130" rIns="0" bIns="0" rtlCol="0">
            <a:spAutoFit/>
          </a:bodyPr>
          <a:lstStyle/>
          <a:p>
            <a:pPr marL="1485900" marR="753745" indent="-727710">
              <a:spcBef>
                <a:spcPts val="190"/>
              </a:spcBef>
            </a:pPr>
            <a:r>
              <a:rPr sz="2800" b="1" spc="-125" dirty="0">
                <a:latin typeface="Trebuchet MS"/>
                <a:cs typeface="Trebuchet MS"/>
              </a:rPr>
              <a:t>Широкий </a:t>
            </a:r>
            <a:r>
              <a:rPr sz="2800" b="1" spc="-200" dirty="0">
                <a:latin typeface="Trebuchet MS"/>
                <a:cs typeface="Trebuchet MS"/>
              </a:rPr>
              <a:t>состав </a:t>
            </a:r>
            <a:r>
              <a:rPr sz="2800" b="1" spc="-180" dirty="0">
                <a:latin typeface="Trebuchet MS"/>
                <a:cs typeface="Trebuchet MS"/>
              </a:rPr>
              <a:t>участников</a:t>
            </a:r>
            <a:r>
              <a:rPr sz="2800" b="1" spc="-270" dirty="0">
                <a:latin typeface="Trebuchet MS"/>
                <a:cs typeface="Trebuchet MS"/>
              </a:rPr>
              <a:t> </a:t>
            </a:r>
            <a:r>
              <a:rPr sz="2800" b="1" spc="-190" dirty="0">
                <a:latin typeface="Trebuchet MS"/>
                <a:cs typeface="Trebuchet MS"/>
              </a:rPr>
              <a:t>экосистемы  </a:t>
            </a:r>
            <a:r>
              <a:rPr sz="2800" b="1" spc="-170" dirty="0">
                <a:latin typeface="Trebuchet MS"/>
                <a:cs typeface="Trebuchet MS"/>
              </a:rPr>
              <a:t>дополнительного</a:t>
            </a:r>
            <a:r>
              <a:rPr sz="2800" b="1" spc="-220" dirty="0">
                <a:latin typeface="Trebuchet MS"/>
                <a:cs typeface="Trebuchet MS"/>
              </a:rPr>
              <a:t> </a:t>
            </a:r>
            <a:r>
              <a:rPr sz="2800" b="1" spc="-135" dirty="0">
                <a:latin typeface="Trebuchet MS"/>
                <a:cs typeface="Trebuchet MS"/>
              </a:rPr>
              <a:t>образования</a:t>
            </a:r>
            <a:endParaRPr sz="2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341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023724"/>
            <a:ext cx="11289150" cy="87987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15" dirty="0">
                <a:solidFill>
                  <a:srgbClr val="C00000"/>
                </a:solidFill>
              </a:rPr>
              <a:t>Мое </a:t>
            </a:r>
            <a:r>
              <a:rPr lang="ru-RU" sz="3600" b="1" spc="-165" dirty="0">
                <a:solidFill>
                  <a:srgbClr val="C00000"/>
                </a:solidFill>
              </a:rPr>
              <a:t>педагогическое </a:t>
            </a:r>
            <a:r>
              <a:rPr lang="ru-RU" sz="3600" b="1" spc="-145" dirty="0">
                <a:solidFill>
                  <a:srgbClr val="C00000"/>
                </a:solidFill>
              </a:rPr>
              <a:t>послание</a:t>
            </a:r>
            <a:r>
              <a:rPr lang="ru-RU" sz="3600" b="1" spc="-425" dirty="0">
                <a:solidFill>
                  <a:srgbClr val="C00000"/>
                </a:solidFill>
              </a:rPr>
              <a:t> </a:t>
            </a:r>
            <a:br>
              <a:rPr lang="ru-RU" sz="3600" b="1" spc="-425" dirty="0">
                <a:solidFill>
                  <a:srgbClr val="C00000"/>
                </a:solidFill>
              </a:rPr>
            </a:br>
            <a:r>
              <a:rPr lang="ru-RU" sz="3600" b="1" spc="-140" dirty="0">
                <a:solidFill>
                  <a:srgbClr val="C00000"/>
                </a:solidFill>
              </a:rPr>
              <a:t>профессиональному  </a:t>
            </a:r>
            <a:r>
              <a:rPr lang="ru-RU" sz="3600" b="1" spc="-160" dirty="0">
                <a:solidFill>
                  <a:srgbClr val="C00000"/>
                </a:solidFill>
              </a:rPr>
              <a:t>сообществу</a:t>
            </a:r>
            <a:endParaRPr lang="ru-RU" sz="36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888" y="2142387"/>
            <a:ext cx="1154637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 smtClean="0">
                <a:solidFill>
                  <a:srgbClr val="002060"/>
                </a:solidFill>
                <a:latin typeface="Arial"/>
                <a:cs typeface="Arial"/>
              </a:rPr>
              <a:t>Педагогическое </a:t>
            </a: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послание профессиональному сообществу –жанр и содержание публичной профессиональной педагогической риторики, в которой педагог  транслирует профессиональные педагогические ценности, идеалы, цели,  задачи и способы их воплощения в своей педагогической деятельности в конкретных условиях и особенностях реализации программ. </a:t>
            </a: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Содержание и форма  педагогического  послания конкурсантом определяется самостоятельно.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Допускается использование визуальных, музыкальных,  наглядных, </a:t>
            </a: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презентационных, информационно-коммуникативных средств выразительности для достижения целей профессионального послания</a:t>
            </a: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На конкурс представляется видеообращение «Мое педагогическое послание профессиональному сообществу»  (видеозапись не более 10-ти минут) в формате: mp4, </a:t>
            </a:r>
            <a:r>
              <a:rPr lang="ru-RU" sz="2100" b="1" spc="-100" dirty="0" err="1">
                <a:solidFill>
                  <a:srgbClr val="002060"/>
                </a:solidFill>
                <a:latin typeface="Arial"/>
                <a:cs typeface="Arial"/>
              </a:rPr>
              <a:t>avi</a:t>
            </a:r>
            <a:r>
              <a:rPr lang="ru-RU" sz="2100" b="1" spc="-100" dirty="0">
                <a:solidFill>
                  <a:srgbClr val="002060"/>
                </a:solidFill>
                <a:latin typeface="Arial"/>
                <a:cs typeface="Arial"/>
              </a:rPr>
              <a:t>, </a:t>
            </a:r>
            <a:r>
              <a:rPr lang="ru-RU" sz="2100" b="1" spc="-100" dirty="0" err="1">
                <a:solidFill>
                  <a:srgbClr val="002060"/>
                </a:solidFill>
                <a:latin typeface="Arial"/>
                <a:cs typeface="Arial"/>
              </a:rPr>
              <a:t>wmv</a:t>
            </a:r>
            <a:r>
              <a:rPr lang="ru-RU" sz="2100" b="1" spc="-100" dirty="0" smtClean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2400" b="1" spc="-1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48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023724"/>
            <a:ext cx="11289150" cy="87987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15" dirty="0">
                <a:solidFill>
                  <a:srgbClr val="C00000"/>
                </a:solidFill>
              </a:rPr>
              <a:t>Мое </a:t>
            </a:r>
            <a:r>
              <a:rPr lang="ru-RU" sz="3600" b="1" spc="-165" dirty="0">
                <a:solidFill>
                  <a:srgbClr val="C00000"/>
                </a:solidFill>
              </a:rPr>
              <a:t>педагогическое </a:t>
            </a:r>
            <a:r>
              <a:rPr lang="ru-RU" sz="3600" b="1" spc="-145" dirty="0">
                <a:solidFill>
                  <a:srgbClr val="C00000"/>
                </a:solidFill>
              </a:rPr>
              <a:t>послание</a:t>
            </a:r>
            <a:r>
              <a:rPr lang="ru-RU" sz="3600" b="1" spc="-425" dirty="0">
                <a:solidFill>
                  <a:srgbClr val="C00000"/>
                </a:solidFill>
              </a:rPr>
              <a:t> </a:t>
            </a:r>
            <a:br>
              <a:rPr lang="ru-RU" sz="3600" b="1" spc="-425" dirty="0">
                <a:solidFill>
                  <a:srgbClr val="C00000"/>
                </a:solidFill>
              </a:rPr>
            </a:br>
            <a:r>
              <a:rPr lang="ru-RU" sz="3600" b="1" spc="-140" dirty="0">
                <a:solidFill>
                  <a:srgbClr val="C00000"/>
                </a:solidFill>
              </a:rPr>
              <a:t>профессиональному  </a:t>
            </a:r>
            <a:r>
              <a:rPr lang="ru-RU" sz="3600" b="1" spc="-160" dirty="0" smtClean="0">
                <a:solidFill>
                  <a:srgbClr val="C00000"/>
                </a:solidFill>
              </a:rPr>
              <a:t>сообществу КРИТЕРИИ</a:t>
            </a:r>
            <a:endParaRPr lang="ru-RU" sz="36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752" y="2215562"/>
            <a:ext cx="12017433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lnSpc>
                <a:spcPts val="324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Понимание основных тенденций и стратегий  развития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сферы дополнительного 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образования детей</a:t>
            </a:r>
          </a:p>
          <a:p>
            <a:pPr marL="355600" marR="1504950" indent="-342900">
              <a:lnSpc>
                <a:spcPts val="324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Способность к рефлексии и умение проводить  педагогическое наблюдение и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анализ собственной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профессиональной деятельности</a:t>
            </a:r>
          </a:p>
          <a:p>
            <a:pPr marL="355600" marR="1504950" indent="-342900">
              <a:lnSpc>
                <a:spcPts val="342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Актуальность и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целесообразность предложений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с учетом возможности их  реализации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Культура публичного выступления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8559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219000"/>
            <a:ext cx="11289150" cy="83844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Изменения порядка второго тура ЗАОЧНОГО ЭТАПА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074" y="2250453"/>
            <a:ext cx="10795257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1655"/>
              </a:spcBef>
            </a:pPr>
            <a:r>
              <a:rPr lang="ru-RU" sz="2800" b="1" spc="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Все </a:t>
            </a:r>
            <a:r>
              <a:rPr lang="ru-RU"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победители </a:t>
            </a:r>
            <a:r>
              <a:rPr lang="ru-RU" sz="2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первого </a:t>
            </a:r>
            <a:r>
              <a:rPr lang="ru-RU"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тура </a:t>
            </a:r>
            <a:r>
              <a:rPr lang="ru-RU" sz="2800" b="1" spc="-1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заочного</a:t>
            </a:r>
            <a:r>
              <a:rPr lang="ru-RU" sz="2800" b="1" spc="3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этапа</a:t>
            </a:r>
            <a:r>
              <a:rPr lang="ru-RU"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endParaRPr lang="ru-RU" sz="2800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575"/>
              </a:spcBef>
            </a:pP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выполняют</a:t>
            </a:r>
            <a:r>
              <a:rPr lang="ru-RU" sz="2800" spc="-1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/>
                <a:cs typeface="Times New Roman"/>
              </a:rPr>
              <a:t>тестовое онлайн задание </a:t>
            </a:r>
            <a:r>
              <a:rPr lang="ru-RU" sz="2800" spc="-15" dirty="0">
                <a:solidFill>
                  <a:srgbClr val="C00000"/>
                </a:solidFill>
                <a:latin typeface="Times New Roman"/>
                <a:cs typeface="Times New Roman"/>
              </a:rPr>
              <a:t>заочного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этапа на  </a:t>
            </a:r>
            <a:r>
              <a:rPr lang="ru-RU" sz="2800" spc="5" dirty="0">
                <a:solidFill>
                  <a:srgbClr val="C00000"/>
                </a:solidFill>
                <a:latin typeface="Times New Roman"/>
                <a:cs typeface="Times New Roman"/>
              </a:rPr>
              <a:t>сайте </a:t>
            </a:r>
            <a:r>
              <a:rPr lang="ru-RU" sz="2800" spc="-20" dirty="0">
                <a:solidFill>
                  <a:srgbClr val="C00000"/>
                </a:solidFill>
                <a:latin typeface="Times New Roman"/>
                <a:cs typeface="Times New Roman"/>
              </a:rPr>
              <a:t>Конкурса </a:t>
            </a:r>
            <a:r>
              <a:rPr lang="ru-RU"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по </a:t>
            </a:r>
            <a:r>
              <a:rPr lang="ru-RU" sz="2800" dirty="0">
                <a:solidFill>
                  <a:srgbClr val="C00000"/>
                </a:solidFill>
                <a:latin typeface="Times New Roman"/>
                <a:cs typeface="Times New Roman"/>
              </a:rPr>
              <a:t>теме: </a:t>
            </a:r>
            <a:r>
              <a:rPr lang="ru-RU"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«Современные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аспекты  </a:t>
            </a:r>
            <a:r>
              <a:rPr lang="ru-RU"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дополнительного образования</a:t>
            </a:r>
            <a:r>
              <a:rPr lang="ru-RU" sz="2800" b="1" spc="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детей».</a:t>
            </a:r>
            <a:endParaRPr lang="ru-RU" sz="2800" dirty="0">
              <a:latin typeface="Times New Roman"/>
              <a:cs typeface="Times New Roman"/>
            </a:endParaRPr>
          </a:p>
          <a:p>
            <a:pPr marL="12700" marR="5080" indent="76200" algn="just">
              <a:spcBef>
                <a:spcPts val="5"/>
              </a:spcBef>
            </a:pPr>
            <a:r>
              <a:rPr lang="ru-RU" sz="2800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Тестовое 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задание </a:t>
            </a:r>
            <a:r>
              <a:rPr lang="ru-RU" sz="2800" spc="-15" dirty="0">
                <a:solidFill>
                  <a:srgbClr val="002060"/>
                </a:solidFill>
                <a:latin typeface="Times New Roman"/>
                <a:cs typeface="Times New Roman"/>
              </a:rPr>
              <a:t>включает 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10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заданий: 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8 – </a:t>
            </a:r>
            <a:r>
              <a:rPr lang="ru-RU" sz="2800" spc="-15" dirty="0">
                <a:solidFill>
                  <a:srgbClr val="002060"/>
                </a:solidFill>
                <a:latin typeface="Times New Roman"/>
                <a:cs typeface="Times New Roman"/>
              </a:rPr>
              <a:t>закрытого  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типа (с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вариантами </a:t>
            </a:r>
            <a:r>
              <a:rPr lang="ru-RU" sz="2800" spc="-15" dirty="0">
                <a:solidFill>
                  <a:srgbClr val="002060"/>
                </a:solidFill>
                <a:latin typeface="Times New Roman"/>
                <a:cs typeface="Times New Roman"/>
              </a:rPr>
              <a:t>ответов, </a:t>
            </a:r>
            <a:r>
              <a:rPr lang="ru-RU" sz="2800" spc="-20" dirty="0">
                <a:solidFill>
                  <a:srgbClr val="002060"/>
                </a:solidFill>
                <a:latin typeface="Times New Roman"/>
                <a:cs typeface="Times New Roman"/>
              </a:rPr>
              <a:t>один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из </a:t>
            </a:r>
            <a:r>
              <a:rPr lang="ru-RU" sz="2800" spc="-30" dirty="0">
                <a:solidFill>
                  <a:srgbClr val="002060"/>
                </a:solidFill>
                <a:latin typeface="Times New Roman"/>
                <a:cs typeface="Times New Roman"/>
              </a:rPr>
              <a:t>которых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верный),  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2 – </a:t>
            </a:r>
            <a:r>
              <a:rPr lang="ru-RU" sz="2800" spc="-20" dirty="0">
                <a:solidFill>
                  <a:srgbClr val="002060"/>
                </a:solidFill>
                <a:latin typeface="Times New Roman"/>
                <a:cs typeface="Times New Roman"/>
              </a:rPr>
              <a:t>открытого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типа </a:t>
            </a:r>
            <a:r>
              <a:rPr lang="ru-RU" sz="2800" spc="-25" dirty="0">
                <a:solidFill>
                  <a:srgbClr val="002060"/>
                </a:solidFill>
                <a:latin typeface="Times New Roman"/>
                <a:cs typeface="Times New Roman"/>
              </a:rPr>
              <a:t>(необходимо </a:t>
            </a:r>
            <a:r>
              <a:rPr lang="ru-RU" sz="2800" spc="-15" dirty="0">
                <a:solidFill>
                  <a:srgbClr val="002060"/>
                </a:solidFill>
                <a:latin typeface="Times New Roman"/>
                <a:cs typeface="Times New Roman"/>
              </a:rPr>
              <a:t>дать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открытый </a:t>
            </a: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ответ </a:t>
            </a:r>
            <a:r>
              <a:rPr lang="ru-RU" sz="2800" dirty="0">
                <a:solidFill>
                  <a:srgbClr val="002060"/>
                </a:solidFill>
                <a:latin typeface="Times New Roman"/>
                <a:cs typeface="Times New Roman"/>
              </a:rPr>
              <a:t>в  </a:t>
            </a:r>
            <a:r>
              <a:rPr lang="ru-RU" sz="2800" spc="-10" dirty="0">
                <a:solidFill>
                  <a:srgbClr val="002060"/>
                </a:solidFill>
                <a:latin typeface="Times New Roman"/>
                <a:cs typeface="Times New Roman"/>
              </a:rPr>
              <a:t>свободной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письменной</a:t>
            </a:r>
            <a:r>
              <a:rPr lang="ru-RU" sz="2800" spc="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cs typeface="Times New Roman"/>
              </a:rPr>
              <a:t>форме).</a:t>
            </a:r>
            <a:endParaRPr lang="ru-RU" sz="2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57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023724"/>
            <a:ext cx="11289150" cy="87987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250" dirty="0">
                <a:solidFill>
                  <a:srgbClr val="C00000"/>
                </a:solidFill>
              </a:rPr>
              <a:t>Тестовое   </a:t>
            </a:r>
            <a:r>
              <a:rPr lang="ru-RU" sz="3600" b="1" spc="-140" dirty="0">
                <a:solidFill>
                  <a:srgbClr val="C00000"/>
                </a:solidFill>
              </a:rPr>
              <a:t>задание </a:t>
            </a:r>
            <a:r>
              <a:rPr lang="ru-RU" sz="3600" b="1" spc="-120" dirty="0">
                <a:solidFill>
                  <a:srgbClr val="C00000"/>
                </a:solidFill>
              </a:rPr>
              <a:t>по </a:t>
            </a:r>
            <a:r>
              <a:rPr lang="ru-RU" sz="3600" b="1" spc="-190" dirty="0">
                <a:solidFill>
                  <a:srgbClr val="C00000"/>
                </a:solidFill>
              </a:rPr>
              <a:t>теме </a:t>
            </a:r>
            <a:r>
              <a:rPr lang="ru-RU" sz="3600" b="1" spc="-155" dirty="0">
                <a:solidFill>
                  <a:srgbClr val="C00000"/>
                </a:solidFill>
              </a:rPr>
              <a:t>«Современные</a:t>
            </a:r>
            <a:r>
              <a:rPr lang="ru-RU" sz="3600" b="1" spc="-280" dirty="0">
                <a:solidFill>
                  <a:srgbClr val="C00000"/>
                </a:solidFill>
              </a:rPr>
              <a:t> </a:t>
            </a:r>
            <a:r>
              <a:rPr lang="ru-RU" sz="3600" b="1" spc="-185" dirty="0">
                <a:solidFill>
                  <a:srgbClr val="C00000"/>
                </a:solidFill>
              </a:rPr>
              <a:t>аспекты  </a:t>
            </a:r>
            <a:br>
              <a:rPr lang="ru-RU" sz="3600" b="1" spc="-185" dirty="0">
                <a:solidFill>
                  <a:srgbClr val="C00000"/>
                </a:solidFill>
              </a:rPr>
            </a:br>
            <a:r>
              <a:rPr lang="ru-RU" sz="3600" b="1" spc="-170" dirty="0">
                <a:solidFill>
                  <a:srgbClr val="C00000"/>
                </a:solidFill>
              </a:rPr>
              <a:t>дополнительного </a:t>
            </a:r>
            <a:r>
              <a:rPr lang="ru-RU" sz="3600" b="1" spc="-135" dirty="0">
                <a:solidFill>
                  <a:srgbClr val="C00000"/>
                </a:solidFill>
              </a:rPr>
              <a:t>образования</a:t>
            </a:r>
            <a:r>
              <a:rPr lang="ru-RU" sz="3600" b="1" spc="-220" dirty="0">
                <a:solidFill>
                  <a:srgbClr val="C00000"/>
                </a:solidFill>
              </a:rPr>
              <a:t> </a:t>
            </a:r>
            <a:r>
              <a:rPr lang="ru-RU" sz="3600" b="1" spc="-195" dirty="0">
                <a:solidFill>
                  <a:srgbClr val="C00000"/>
                </a:solidFill>
              </a:rPr>
              <a:t>детей»</a:t>
            </a:r>
            <a:endParaRPr lang="ru-RU" sz="36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001381"/>
            <a:ext cx="124275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Тестовое задание включает 10 заданий: 8 – закрытого типа (с  вариантами ответов, один из которых верный), 2 – открытого типа  (необходимо дать открытый ответ в свободной письменной форме).  Содержание вопросов сформировано на основе законодательных и  нормативно-правовых документов и информационно-методических  материалов, определяющих государственную образовательную политику в сфере развития дополнительного образования.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Вопросы носят общий характер и выявляют общий уровень нормативно-методической грамотности педагога дополнительного  образования.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Список документов и материалов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размещен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на  официальном </a:t>
            </a:r>
            <a:r>
              <a:rPr lang="ru-RU" sz="2000" b="1" spc="-100" dirty="0" err="1">
                <a:solidFill>
                  <a:srgbClr val="002060"/>
                </a:solidFill>
                <a:latin typeface="Arial"/>
                <a:cs typeface="Arial"/>
              </a:rPr>
              <a:t>интернет-ресурсе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 Конкурса.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Выполнение тестового задания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осуществляется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в режиме  онлайн в установленное время. Время на выполнение задания – 45 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минут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по доступу на </a:t>
            </a:r>
            <a:r>
              <a:rPr lang="ru-RU" sz="2000" b="1" spc="-100" dirty="0" err="1">
                <a:solidFill>
                  <a:srgbClr val="002060"/>
                </a:solidFill>
                <a:latin typeface="Arial"/>
                <a:cs typeface="Arial"/>
              </a:rPr>
              <a:t>интернет-ресурсе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 Конкурса.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Выполнять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задания  возможно один раз. Демоверсия варианта тестового задания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размещена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на официальном </a:t>
            </a:r>
            <a:r>
              <a:rPr lang="ru-RU" sz="2000" b="1" spc="-100" dirty="0" err="1">
                <a:solidFill>
                  <a:srgbClr val="002060"/>
                </a:solidFill>
                <a:latin typeface="Arial"/>
                <a:cs typeface="Arial"/>
              </a:rPr>
              <a:t>интернет-ресурсе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 Конкурса.</a:t>
            </a:r>
          </a:p>
        </p:txBody>
      </p:sp>
    </p:spTree>
    <p:extLst>
      <p:ext uri="{BB962C8B-B14F-4D97-AF65-F5344CB8AC3E}">
        <p14:creationId xmlns:p14="http://schemas.microsoft.com/office/powerpoint/2010/main" val="5090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023724"/>
            <a:ext cx="11289150" cy="87987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200" dirty="0">
                <a:solidFill>
                  <a:srgbClr val="C00000"/>
                </a:solidFill>
              </a:rPr>
              <a:t>Пример</a:t>
            </a:r>
            <a:r>
              <a:rPr lang="ru-RU" sz="3600" b="1" spc="-450" dirty="0">
                <a:solidFill>
                  <a:srgbClr val="C00000"/>
                </a:solidFill>
              </a:rPr>
              <a:t> </a:t>
            </a:r>
            <a:r>
              <a:rPr lang="ru-RU" sz="3600" b="1" spc="-229" dirty="0">
                <a:solidFill>
                  <a:srgbClr val="C00000"/>
                </a:solidFill>
              </a:rPr>
              <a:t>вопросов</a:t>
            </a:r>
            <a:endParaRPr lang="ru-RU" sz="36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942" y="2001381"/>
            <a:ext cx="12269585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lnSpc>
                <a:spcPts val="2590"/>
              </a:lnSpc>
              <a:spcBef>
                <a:spcPts val="640"/>
              </a:spcBef>
              <a:buFont typeface="Wingdings" panose="05000000000000000000" pitchFamily="2" charset="2"/>
              <a:buChar char="v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Дополнительная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общеразвивающая программа  утверждается: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в региональном учебно-методическом центре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в региональном органе управления образованием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в образовательной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организации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endParaRPr lang="ru-RU" sz="2000" b="1" spc="-1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55600" marR="1504950" indent="-342900">
              <a:spcBef>
                <a:spcPts val="640"/>
              </a:spcBef>
              <a:buFont typeface="Wingdings" panose="05000000000000000000" pitchFamily="2" charset="2"/>
              <a:buChar char="v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При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реализации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дополнительных общеразвивающих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программ обязательным  требованием является: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проведение итоговой аттестации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проведение промежуточной аттестации</a:t>
            </a: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проведение государственной итоговой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130406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023724"/>
            <a:ext cx="11289150" cy="87987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200" dirty="0">
                <a:solidFill>
                  <a:srgbClr val="C00000"/>
                </a:solidFill>
              </a:rPr>
              <a:t>Пример </a:t>
            </a:r>
            <a:r>
              <a:rPr lang="ru-RU" sz="3600" b="1" spc="-295" dirty="0">
                <a:solidFill>
                  <a:srgbClr val="C00000"/>
                </a:solidFill>
              </a:rPr>
              <a:t>открытых</a:t>
            </a:r>
            <a:r>
              <a:rPr lang="ru-RU" sz="3600" b="1" spc="-620" dirty="0">
                <a:solidFill>
                  <a:srgbClr val="C00000"/>
                </a:solidFill>
              </a:rPr>
              <a:t> </a:t>
            </a:r>
            <a:r>
              <a:rPr lang="ru-RU" sz="3600" b="1" spc="-620" dirty="0" smtClean="0">
                <a:solidFill>
                  <a:srgbClr val="C00000"/>
                </a:solidFill>
              </a:rPr>
              <a:t>     </a:t>
            </a:r>
            <a:r>
              <a:rPr lang="ru-RU" sz="3600" b="1" spc="-229" dirty="0" smtClean="0">
                <a:solidFill>
                  <a:srgbClr val="C00000"/>
                </a:solidFill>
              </a:rPr>
              <a:t>вопросов</a:t>
            </a:r>
            <a:endParaRPr lang="ru-RU" sz="36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9400" y="2608210"/>
            <a:ext cx="1061455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Как связаны доступность дополнительного  образования и уровень квалификации  педагога дополнительного образования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?</a:t>
            </a:r>
          </a:p>
          <a:p>
            <a:pPr marL="12700" marR="1504950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endParaRPr lang="ru-RU" sz="2800" b="1" spc="-1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55600" marR="1504950" indent="-3429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Что включает горизонтальная карьера  педагога дополнительного образования?</a:t>
            </a:r>
          </a:p>
        </p:txBody>
      </p:sp>
    </p:spTree>
    <p:extLst>
      <p:ext uri="{BB962C8B-B14F-4D97-AF65-F5344CB8AC3E}">
        <p14:creationId xmlns:p14="http://schemas.microsoft.com/office/powerpoint/2010/main" val="6872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155879"/>
            <a:ext cx="11289150" cy="102154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ПОРЯДОК ФИНАЛЬНОГО ОЧНОГО ЭТАПА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(увеличение количества финалистов)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6253" y="2488112"/>
            <a:ext cx="3474723" cy="311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">
              <a:lnSpc>
                <a:spcPts val="2735"/>
              </a:lnSpc>
              <a:spcBef>
                <a:spcPts val="550"/>
              </a:spcBef>
            </a:pPr>
            <a:r>
              <a:rPr lang="ru-RU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u="heavy" spc="-5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Финалисты</a:t>
            </a:r>
            <a:r>
              <a:rPr lang="ru-RU" u="heavy" spc="-15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u="heavy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</a:t>
            </a:r>
            <a:endParaRPr lang="ru-RU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69850">
              <a:lnSpc>
                <a:spcPts val="2735"/>
              </a:lnSpc>
            </a:pPr>
            <a:r>
              <a:rPr lang="ru-RU" u="heavy" spc="-1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</a:t>
            </a:r>
            <a:r>
              <a:rPr lang="ru-RU" u="heavy" spc="-10" dirty="0" smtClean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аправленностям (6 финалистов)</a:t>
            </a:r>
            <a:endParaRPr lang="ru-RU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8450" indent="-285750">
              <a:spcBef>
                <a:spcPts val="290"/>
              </a:spcBef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17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техническая;</a:t>
            </a:r>
            <a:endParaRPr lang="ru-RU" sz="17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8450" indent="-285750">
              <a:spcBef>
                <a:spcPts val="290"/>
              </a:spcBef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17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художественная;</a:t>
            </a:r>
            <a:endParaRPr lang="ru-RU" sz="17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8450" indent="-285750">
              <a:spcBef>
                <a:spcPts val="285"/>
              </a:spcBef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1700" b="1" dirty="0">
                <a:solidFill>
                  <a:srgbClr val="002060"/>
                </a:solidFill>
                <a:latin typeface="Times New Roman"/>
                <a:cs typeface="Times New Roman"/>
              </a:rPr>
              <a:t>естественнонаучная;</a:t>
            </a:r>
          </a:p>
          <a:p>
            <a:pPr marL="298450" indent="-285750">
              <a:spcBef>
                <a:spcPts val="290"/>
              </a:spcBef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17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туристско-краеведческая;</a:t>
            </a:r>
            <a:endParaRPr lang="ru-RU" sz="17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8450" marR="1434465" indent="-285750">
              <a:lnSpc>
                <a:spcPts val="259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1700" b="1" dirty="0">
                <a:solidFill>
                  <a:srgbClr val="002060"/>
                </a:solidFill>
                <a:latin typeface="Times New Roman"/>
                <a:cs typeface="Times New Roman"/>
              </a:rPr>
              <a:t>ф</a:t>
            </a:r>
            <a:r>
              <a:rPr lang="ru-RU" sz="17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изкультурно-спортивная</a:t>
            </a:r>
            <a:endParaRPr lang="ru-RU" sz="17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8450" indent="-285750">
              <a:lnSpc>
                <a:spcPts val="2735"/>
              </a:lnSpc>
              <a:spcBef>
                <a:spcPts val="250"/>
              </a:spcBef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17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социально-</a:t>
            </a:r>
            <a:r>
              <a:rPr lang="ru-RU" sz="1700" b="1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педагогическая</a:t>
            </a:r>
            <a:endParaRPr lang="ru-RU" sz="1700" b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1209" y="2144376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2018 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30225" y="2418264"/>
            <a:ext cx="0" cy="37414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58004" y="2144375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2019 </a:t>
            </a:r>
            <a:r>
              <a:rPr lang="ru-RU" sz="2400" b="1" dirty="0">
                <a:solidFill>
                  <a:srgbClr val="0070C0"/>
                </a:solidFill>
              </a:rPr>
              <a:t>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64428" y="2692109"/>
            <a:ext cx="7606147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">
              <a:lnSpc>
                <a:spcPts val="2735"/>
              </a:lnSpc>
              <a:spcBef>
                <a:spcPts val="550"/>
              </a:spcBef>
            </a:pPr>
            <a:r>
              <a:rPr lang="ru-RU" sz="2000" u="heavy" spc="-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Финалисты</a:t>
            </a:r>
            <a:r>
              <a:rPr lang="ru-RU" sz="2000" u="heavy" spc="-1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000" u="heavy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 </a:t>
            </a:r>
            <a:r>
              <a:rPr lang="ru-RU" sz="2000" u="heavy" spc="-10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направленностям (8 </a:t>
            </a:r>
            <a:r>
              <a:rPr lang="ru-RU" sz="2000" u="heavy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финалистов)</a:t>
            </a:r>
            <a:endParaRPr lang="ru-RU" sz="20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298450" indent="-285750"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20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техническая</a:t>
            </a: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;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художественная;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естественнонаучная;</a:t>
            </a:r>
          </a:p>
          <a:p>
            <a:pPr marL="298450" indent="-285750"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туристско-краеведческая;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физкультурно-спортивная;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социально-педагогическая</a:t>
            </a:r>
            <a:r>
              <a:rPr lang="ru-RU" sz="20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; 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20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профессиональный </a:t>
            </a: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дебют; 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ru-RU" sz="20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наставничество </a:t>
            </a: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 дополнительном  </a:t>
            </a:r>
            <a:r>
              <a:rPr lang="ru-RU" sz="20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образовании</a:t>
            </a:r>
            <a:endParaRPr lang="ru-RU" sz="2000" b="1" spc="-5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66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023724"/>
            <a:ext cx="11289150" cy="87987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4800" b="1" spc="-260" dirty="0">
                <a:solidFill>
                  <a:srgbClr val="C00000"/>
                </a:solidFill>
              </a:rPr>
              <a:t>Конкурсные</a:t>
            </a:r>
            <a:r>
              <a:rPr lang="ru-RU" sz="4800" b="1" spc="-400" dirty="0">
                <a:solidFill>
                  <a:srgbClr val="C00000"/>
                </a:solidFill>
              </a:rPr>
              <a:t> </a:t>
            </a:r>
            <a:r>
              <a:rPr lang="ru-RU" sz="4800" b="1" spc="-400" dirty="0" smtClean="0">
                <a:solidFill>
                  <a:srgbClr val="C00000"/>
                </a:solidFill>
              </a:rPr>
              <a:t>  </a:t>
            </a:r>
            <a:r>
              <a:rPr lang="ru-RU" sz="4800" b="1" spc="-254" dirty="0" smtClean="0">
                <a:solidFill>
                  <a:srgbClr val="C00000"/>
                </a:solidFill>
              </a:rPr>
              <a:t>испытания</a:t>
            </a:r>
            <a:endParaRPr lang="ru-RU" sz="48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object 3"/>
          <p:cNvSpPr/>
          <p:nvPr/>
        </p:nvSpPr>
        <p:spPr>
          <a:xfrm>
            <a:off x="1981963" y="2166183"/>
            <a:ext cx="4003675" cy="4002404"/>
          </a:xfrm>
          <a:custGeom>
            <a:avLst/>
            <a:gdLst/>
            <a:ahLst/>
            <a:cxnLst/>
            <a:rect l="l" t="t" r="r" b="b"/>
            <a:pathLst>
              <a:path w="4003675" h="4002404">
                <a:moveTo>
                  <a:pt x="2602865" y="0"/>
                </a:moveTo>
                <a:lnTo>
                  <a:pt x="2602865" y="1000506"/>
                </a:lnTo>
                <a:lnTo>
                  <a:pt x="0" y="1000506"/>
                </a:lnTo>
                <a:lnTo>
                  <a:pt x="0" y="3001518"/>
                </a:lnTo>
                <a:lnTo>
                  <a:pt x="2602865" y="3001518"/>
                </a:lnTo>
                <a:lnTo>
                  <a:pt x="2602865" y="4002024"/>
                </a:lnTo>
                <a:lnTo>
                  <a:pt x="4003548" y="2001012"/>
                </a:lnTo>
                <a:lnTo>
                  <a:pt x="2602865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1981963" y="1863089"/>
            <a:ext cx="4003675" cy="4002404"/>
          </a:xfrm>
          <a:custGeom>
            <a:avLst/>
            <a:gdLst/>
            <a:ahLst/>
            <a:cxnLst/>
            <a:rect l="l" t="t" r="r" b="b"/>
            <a:pathLst>
              <a:path w="4003675" h="4002404">
                <a:moveTo>
                  <a:pt x="2602865" y="4002024"/>
                </a:moveTo>
                <a:lnTo>
                  <a:pt x="2602865" y="3001518"/>
                </a:lnTo>
                <a:lnTo>
                  <a:pt x="0" y="3001518"/>
                </a:lnTo>
                <a:lnTo>
                  <a:pt x="0" y="1000506"/>
                </a:lnTo>
                <a:lnTo>
                  <a:pt x="2602865" y="1000506"/>
                </a:lnTo>
                <a:lnTo>
                  <a:pt x="2602865" y="0"/>
                </a:lnTo>
                <a:lnTo>
                  <a:pt x="4003548" y="2001012"/>
                </a:lnTo>
                <a:lnTo>
                  <a:pt x="2602865" y="400202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"/>
          <p:cNvSpPr txBox="1"/>
          <p:nvPr/>
        </p:nvSpPr>
        <p:spPr>
          <a:xfrm>
            <a:off x="2187347" y="3159075"/>
            <a:ext cx="2893695" cy="132016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 algn="ctr">
              <a:lnSpc>
                <a:spcPts val="3290"/>
              </a:lnSpc>
              <a:spcBef>
                <a:spcPts val="470"/>
              </a:spcBef>
            </a:pPr>
            <a:r>
              <a:rPr sz="3000" b="1" spc="-140" dirty="0">
                <a:solidFill>
                  <a:srgbClr val="002060"/>
                </a:solidFill>
                <a:latin typeface="Trebuchet MS"/>
                <a:cs typeface="Trebuchet MS"/>
              </a:rPr>
              <a:t>Индиви</a:t>
            </a:r>
            <a:r>
              <a:rPr sz="3000" b="1" spc="-195" dirty="0">
                <a:solidFill>
                  <a:srgbClr val="002060"/>
                </a:solidFill>
                <a:latin typeface="Trebuchet MS"/>
                <a:cs typeface="Trebuchet MS"/>
              </a:rPr>
              <a:t>д</a:t>
            </a:r>
            <a:r>
              <a:rPr sz="3000" b="1" spc="-165" dirty="0">
                <a:solidFill>
                  <a:srgbClr val="002060"/>
                </a:solidFill>
                <a:latin typeface="Trebuchet MS"/>
                <a:cs typeface="Trebuchet MS"/>
              </a:rPr>
              <a:t>у</a:t>
            </a:r>
            <a:r>
              <a:rPr sz="3000" b="1" spc="-175" dirty="0">
                <a:solidFill>
                  <a:srgbClr val="002060"/>
                </a:solidFill>
                <a:latin typeface="Trebuchet MS"/>
                <a:cs typeface="Trebuchet MS"/>
              </a:rPr>
              <a:t>а</a:t>
            </a:r>
            <a:r>
              <a:rPr sz="3000" b="1" spc="-165" dirty="0">
                <a:solidFill>
                  <a:srgbClr val="002060"/>
                </a:solidFill>
                <a:latin typeface="Trebuchet MS"/>
                <a:cs typeface="Trebuchet MS"/>
              </a:rPr>
              <a:t>ль</a:t>
            </a:r>
            <a:r>
              <a:rPr sz="3000" b="1" spc="-180" dirty="0">
                <a:solidFill>
                  <a:srgbClr val="002060"/>
                </a:solidFill>
                <a:latin typeface="Trebuchet MS"/>
                <a:cs typeface="Trebuchet MS"/>
              </a:rPr>
              <a:t>н</a:t>
            </a:r>
            <a:r>
              <a:rPr sz="3000" b="1" spc="-125" dirty="0">
                <a:solidFill>
                  <a:srgbClr val="002060"/>
                </a:solidFill>
                <a:latin typeface="Trebuchet MS"/>
                <a:cs typeface="Trebuchet MS"/>
              </a:rPr>
              <a:t>ое  </a:t>
            </a:r>
            <a:r>
              <a:rPr sz="3000" b="1" spc="-175" dirty="0">
                <a:solidFill>
                  <a:srgbClr val="002060"/>
                </a:solidFill>
                <a:latin typeface="Trebuchet MS"/>
                <a:cs typeface="Trebuchet MS"/>
              </a:rPr>
              <a:t>конкурсное</a:t>
            </a:r>
            <a:endParaRPr sz="3000" dirty="0">
              <a:solidFill>
                <a:srgbClr val="002060"/>
              </a:solidFill>
              <a:latin typeface="Trebuchet MS"/>
              <a:cs typeface="Trebuchet MS"/>
            </a:endParaRPr>
          </a:p>
          <a:p>
            <a:pPr algn="ctr">
              <a:lnSpc>
                <a:spcPts val="3240"/>
              </a:lnSpc>
            </a:pPr>
            <a:r>
              <a:rPr sz="3000" b="1" spc="-180" dirty="0">
                <a:solidFill>
                  <a:srgbClr val="002060"/>
                </a:solidFill>
                <a:latin typeface="Trebuchet MS"/>
                <a:cs typeface="Trebuchet MS"/>
              </a:rPr>
              <a:t>испытание</a:t>
            </a:r>
            <a:endParaRPr sz="3000" dirty="0">
              <a:solidFill>
                <a:srgbClr val="002060"/>
              </a:solidFill>
              <a:latin typeface="Trebuchet MS"/>
              <a:cs typeface="Trebuchet MS"/>
            </a:endParaRPr>
          </a:p>
        </p:txBody>
      </p:sp>
      <p:sp>
        <p:nvSpPr>
          <p:cNvPr id="21" name="object 6"/>
          <p:cNvSpPr/>
          <p:nvPr/>
        </p:nvSpPr>
        <p:spPr>
          <a:xfrm>
            <a:off x="6034806" y="2166183"/>
            <a:ext cx="4003675" cy="4002404"/>
          </a:xfrm>
          <a:custGeom>
            <a:avLst/>
            <a:gdLst/>
            <a:ahLst/>
            <a:cxnLst/>
            <a:rect l="l" t="t" r="r" b="b"/>
            <a:pathLst>
              <a:path w="4003675" h="4002404">
                <a:moveTo>
                  <a:pt x="1400683" y="0"/>
                </a:moveTo>
                <a:lnTo>
                  <a:pt x="0" y="2001012"/>
                </a:lnTo>
                <a:lnTo>
                  <a:pt x="1400683" y="4002024"/>
                </a:lnTo>
                <a:lnTo>
                  <a:pt x="1400683" y="3001518"/>
                </a:lnTo>
                <a:lnTo>
                  <a:pt x="4003547" y="3001518"/>
                </a:lnTo>
                <a:lnTo>
                  <a:pt x="4003547" y="1000506"/>
                </a:lnTo>
                <a:lnTo>
                  <a:pt x="1400683" y="1000506"/>
                </a:lnTo>
                <a:lnTo>
                  <a:pt x="1400683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7"/>
          <p:cNvSpPr/>
          <p:nvPr/>
        </p:nvSpPr>
        <p:spPr>
          <a:xfrm>
            <a:off x="6208015" y="1863089"/>
            <a:ext cx="4003675" cy="4002404"/>
          </a:xfrm>
          <a:custGeom>
            <a:avLst/>
            <a:gdLst/>
            <a:ahLst/>
            <a:cxnLst/>
            <a:rect l="l" t="t" r="r" b="b"/>
            <a:pathLst>
              <a:path w="4003675" h="4002404">
                <a:moveTo>
                  <a:pt x="1400683" y="0"/>
                </a:moveTo>
                <a:lnTo>
                  <a:pt x="1400683" y="1000506"/>
                </a:lnTo>
                <a:lnTo>
                  <a:pt x="4003547" y="1000506"/>
                </a:lnTo>
                <a:lnTo>
                  <a:pt x="4003547" y="3001518"/>
                </a:lnTo>
                <a:lnTo>
                  <a:pt x="1400683" y="3001518"/>
                </a:lnTo>
                <a:lnTo>
                  <a:pt x="1400683" y="4002024"/>
                </a:lnTo>
                <a:lnTo>
                  <a:pt x="0" y="2001012"/>
                </a:lnTo>
                <a:lnTo>
                  <a:pt x="1400683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8"/>
          <p:cNvSpPr txBox="1"/>
          <p:nvPr/>
        </p:nvSpPr>
        <p:spPr>
          <a:xfrm>
            <a:off x="7582280" y="3159075"/>
            <a:ext cx="1957070" cy="132016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indent="104775" algn="just">
              <a:lnSpc>
                <a:spcPct val="91500"/>
              </a:lnSpc>
              <a:spcBef>
                <a:spcPts val="405"/>
              </a:spcBef>
            </a:pPr>
            <a:r>
              <a:rPr sz="3000" b="1" spc="-200" dirty="0">
                <a:solidFill>
                  <a:srgbClr val="002060"/>
                </a:solidFill>
                <a:latin typeface="Trebuchet MS"/>
                <a:cs typeface="Trebuchet MS"/>
              </a:rPr>
              <a:t>Групповое  к</a:t>
            </a:r>
            <a:r>
              <a:rPr sz="3000" b="1" spc="-120" dirty="0">
                <a:solidFill>
                  <a:srgbClr val="002060"/>
                </a:solidFill>
                <a:latin typeface="Trebuchet MS"/>
                <a:cs typeface="Trebuchet MS"/>
              </a:rPr>
              <a:t>о</a:t>
            </a:r>
            <a:r>
              <a:rPr sz="3000" b="1" spc="-135" dirty="0">
                <a:solidFill>
                  <a:srgbClr val="002060"/>
                </a:solidFill>
                <a:latin typeface="Trebuchet MS"/>
                <a:cs typeface="Trebuchet MS"/>
              </a:rPr>
              <a:t>н</a:t>
            </a:r>
            <a:r>
              <a:rPr sz="3000" b="1" spc="-175" dirty="0">
                <a:solidFill>
                  <a:srgbClr val="002060"/>
                </a:solidFill>
                <a:latin typeface="Trebuchet MS"/>
                <a:cs typeface="Trebuchet MS"/>
              </a:rPr>
              <a:t>курсн</a:t>
            </a:r>
            <a:r>
              <a:rPr sz="3000" b="1" spc="-190" dirty="0">
                <a:solidFill>
                  <a:srgbClr val="002060"/>
                </a:solidFill>
                <a:latin typeface="Trebuchet MS"/>
                <a:cs typeface="Trebuchet MS"/>
              </a:rPr>
              <a:t>о</a:t>
            </a:r>
            <a:r>
              <a:rPr sz="3000" b="1" spc="-155" dirty="0">
                <a:solidFill>
                  <a:srgbClr val="002060"/>
                </a:solidFill>
                <a:latin typeface="Trebuchet MS"/>
                <a:cs typeface="Trebuchet MS"/>
              </a:rPr>
              <a:t>е  </a:t>
            </a:r>
            <a:r>
              <a:rPr sz="3000" b="1" spc="-180" dirty="0">
                <a:solidFill>
                  <a:srgbClr val="002060"/>
                </a:solidFill>
                <a:latin typeface="Trebuchet MS"/>
                <a:cs typeface="Trebuchet MS"/>
              </a:rPr>
              <a:t>испытание</a:t>
            </a:r>
            <a:endParaRPr sz="3000" dirty="0">
              <a:solidFill>
                <a:srgbClr val="00206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951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155879"/>
            <a:ext cx="11289150" cy="51149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ИЗМЕНЕНИЕ ПОРЯДКА </a:t>
            </a:r>
            <a:r>
              <a:rPr lang="ru-RU" sz="2800" b="1" dirty="0" smtClean="0">
                <a:solidFill>
                  <a:srgbClr val="C00000"/>
                </a:solidFill>
              </a:rPr>
              <a:t>ПЕРВОГО ТУРА  </a:t>
            </a:r>
            <a:r>
              <a:rPr lang="ru-RU" sz="2800" b="1" dirty="0" smtClean="0">
                <a:solidFill>
                  <a:srgbClr val="0070C0"/>
                </a:solidFill>
              </a:rPr>
              <a:t>ФИНАЛЬНОГО ОЧНОГО ЭТАПА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6253" y="2488112"/>
            <a:ext cx="3474723" cy="373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">
              <a:lnSpc>
                <a:spcPts val="2735"/>
              </a:lnSpc>
              <a:spcBef>
                <a:spcPts val="550"/>
              </a:spcBef>
            </a:pPr>
            <a:r>
              <a:rPr lang="ru-RU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u="heavy" spc="-5" dirty="0" smtClean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Три конкурсных испытания</a:t>
            </a:r>
            <a:endParaRPr lang="ru-RU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8450" indent="-285750">
              <a:lnSpc>
                <a:spcPts val="2510"/>
              </a:lnSpc>
              <a:spcBef>
                <a:spcPts val="9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Презентация</a:t>
            </a:r>
            <a:r>
              <a:rPr lang="ru-RU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15" dirty="0" smtClean="0">
                <a:solidFill>
                  <a:srgbClr val="002060"/>
                </a:solidFill>
                <a:latin typeface="Times New Roman"/>
                <a:cs typeface="Times New Roman"/>
              </a:rPr>
              <a:t>«Мое педагогическое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послание  </a:t>
            </a:r>
            <a:r>
              <a:rPr lang="ru-RU" b="1" spc="-1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педагогическому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сообществу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»;</a:t>
            </a:r>
          </a:p>
          <a:p>
            <a:pPr marL="298450" indent="-285750">
              <a:lnSpc>
                <a:spcPts val="2510"/>
              </a:lnSpc>
              <a:spcBef>
                <a:spcPts val="26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Открытое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занятие «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Введение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в  об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lang="ru-RU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з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lang="ru-RU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lang="ru-RU" b="1" spc="-7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тел</a:t>
            </a:r>
            <a:r>
              <a:rPr lang="ru-RU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ь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lang="ru-RU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ю 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программу»;</a:t>
            </a:r>
          </a:p>
          <a:p>
            <a:pPr marL="298450" marR="497205" indent="-285750">
              <a:lnSpc>
                <a:spcPts val="2380"/>
              </a:lnSpc>
              <a:spcBef>
                <a:spcPts val="51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b="1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Имп</a:t>
            </a:r>
            <a:r>
              <a:rPr lang="ru-RU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ровизир</a:t>
            </a:r>
            <a:r>
              <a:rPr lang="ru-RU" b="1" spc="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lang="ru-RU" b="1" spc="-3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lang="ru-RU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анный  </a:t>
            </a:r>
            <a:r>
              <a:rPr lang="ru-RU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конкурс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1209" y="2144376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2018 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30225" y="2418264"/>
            <a:ext cx="0" cy="37414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58004" y="2144375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2019 </a:t>
            </a:r>
            <a:r>
              <a:rPr lang="ru-RU" sz="2400" b="1" dirty="0">
                <a:solidFill>
                  <a:srgbClr val="0070C0"/>
                </a:solidFill>
              </a:rPr>
              <a:t>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52721" y="2418264"/>
            <a:ext cx="76061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tabLst>
                <a:tab pos="469265" algn="l"/>
                <a:tab pos="469900" algn="l"/>
              </a:tabLst>
            </a:pPr>
            <a:r>
              <a:rPr lang="ru-RU" sz="3200" u="sng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Два конкурсных испытания:</a:t>
            </a:r>
          </a:p>
          <a:p>
            <a:pPr marL="298450" indent="-285750"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2200" b="1" dirty="0">
                <a:solidFill>
                  <a:srgbClr val="002060"/>
                </a:solidFill>
                <a:latin typeface="Times New Roman"/>
                <a:cs typeface="Times New Roman"/>
              </a:rPr>
              <a:t>Индивидуальное конкурсное испытание – открытое занятие «Ознакомление с новым видом деятельности по </a:t>
            </a:r>
            <a:r>
              <a:rPr lang="ru-RU" sz="2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ДОП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(</a:t>
            </a:r>
            <a:r>
              <a:rPr lang="ru-RU" sz="2000" spc="-100" dirty="0">
                <a:solidFill>
                  <a:srgbClr val="002060"/>
                </a:solidFill>
                <a:latin typeface="Arial"/>
                <a:cs typeface="Arial"/>
              </a:rPr>
              <a:t>Регламент: </a:t>
            </a:r>
            <a:r>
              <a:rPr lang="ru-RU" sz="2000" spc="-80" dirty="0">
                <a:solidFill>
                  <a:srgbClr val="002060"/>
                </a:solidFill>
                <a:latin typeface="Arial"/>
                <a:cs typeface="Arial"/>
              </a:rPr>
              <a:t>продолжительность </a:t>
            </a:r>
            <a:r>
              <a:rPr lang="ru-RU" sz="2000" spc="-85" dirty="0">
                <a:solidFill>
                  <a:srgbClr val="002060"/>
                </a:solidFill>
                <a:latin typeface="Arial"/>
                <a:cs typeface="Arial"/>
              </a:rPr>
              <a:t>занятия </a:t>
            </a:r>
            <a:r>
              <a:rPr lang="ru-RU" sz="2000" spc="-130" dirty="0">
                <a:solidFill>
                  <a:srgbClr val="002060"/>
                </a:solidFill>
                <a:latin typeface="Arial"/>
                <a:cs typeface="Arial"/>
              </a:rPr>
              <a:t>с </a:t>
            </a:r>
            <a:r>
              <a:rPr lang="ru-RU" sz="2000" spc="-80" dirty="0">
                <a:solidFill>
                  <a:srgbClr val="002060"/>
                </a:solidFill>
                <a:latin typeface="Arial"/>
                <a:cs typeface="Arial"/>
              </a:rPr>
              <a:t>обучающимися </a:t>
            </a:r>
            <a:r>
              <a:rPr lang="ru-RU" sz="2000" spc="-75" dirty="0">
                <a:solidFill>
                  <a:srgbClr val="002060"/>
                </a:solidFill>
                <a:latin typeface="Arial"/>
                <a:cs typeface="Arial"/>
              </a:rPr>
              <a:t>среднего </a:t>
            </a:r>
            <a:r>
              <a:rPr lang="ru-RU" sz="2000" spc="-35" dirty="0">
                <a:solidFill>
                  <a:srgbClr val="002060"/>
                </a:solidFill>
                <a:latin typeface="Arial"/>
                <a:cs typeface="Arial"/>
              </a:rPr>
              <a:t>и </a:t>
            </a:r>
            <a:r>
              <a:rPr lang="ru-RU" sz="2000" spc="-95" dirty="0">
                <a:solidFill>
                  <a:srgbClr val="002060"/>
                </a:solidFill>
                <a:latin typeface="Arial"/>
                <a:cs typeface="Arial"/>
              </a:rPr>
              <a:t>старшего </a:t>
            </a:r>
            <a:r>
              <a:rPr lang="ru-RU" sz="2000" spc="-65" dirty="0">
                <a:solidFill>
                  <a:srgbClr val="002060"/>
                </a:solidFill>
                <a:latin typeface="Arial"/>
                <a:cs typeface="Arial"/>
              </a:rPr>
              <a:t>школьного </a:t>
            </a:r>
            <a:r>
              <a:rPr lang="ru-RU" sz="2000" spc="-95" dirty="0">
                <a:solidFill>
                  <a:srgbClr val="002060"/>
                </a:solidFill>
                <a:latin typeface="Arial"/>
                <a:cs typeface="Arial"/>
              </a:rPr>
              <a:t>возраста – </a:t>
            </a:r>
            <a:r>
              <a:rPr lang="ru-RU" sz="2000" spc="-85" dirty="0">
                <a:solidFill>
                  <a:srgbClr val="002060"/>
                </a:solidFill>
                <a:latin typeface="Arial"/>
                <a:cs typeface="Arial"/>
              </a:rPr>
              <a:t>30 </a:t>
            </a:r>
            <a:r>
              <a:rPr lang="ru-RU" sz="2000" spc="-70" dirty="0">
                <a:solidFill>
                  <a:srgbClr val="002060"/>
                </a:solidFill>
                <a:latin typeface="Arial"/>
                <a:cs typeface="Arial"/>
              </a:rPr>
              <a:t>минут, </a:t>
            </a:r>
            <a:r>
              <a:rPr lang="ru-RU" sz="2000" spc="-130" dirty="0">
                <a:solidFill>
                  <a:srgbClr val="002060"/>
                </a:solidFill>
                <a:latin typeface="Arial"/>
                <a:cs typeface="Arial"/>
              </a:rPr>
              <a:t>с  </a:t>
            </a:r>
            <a:r>
              <a:rPr lang="ru-RU" sz="2000" spc="-80" dirty="0">
                <a:solidFill>
                  <a:srgbClr val="002060"/>
                </a:solidFill>
                <a:latin typeface="Arial"/>
                <a:cs typeface="Arial"/>
              </a:rPr>
              <a:t>обучающимися </a:t>
            </a:r>
            <a:r>
              <a:rPr lang="ru-RU" sz="2000" spc="-85" dirty="0">
                <a:solidFill>
                  <a:srgbClr val="002060"/>
                </a:solidFill>
                <a:latin typeface="Arial"/>
                <a:cs typeface="Arial"/>
              </a:rPr>
              <a:t>младшего </a:t>
            </a:r>
            <a:r>
              <a:rPr lang="ru-RU" sz="2000" spc="-65" dirty="0">
                <a:solidFill>
                  <a:srgbClr val="002060"/>
                </a:solidFill>
                <a:latin typeface="Arial"/>
                <a:cs typeface="Arial"/>
              </a:rPr>
              <a:t>школьного </a:t>
            </a:r>
            <a:r>
              <a:rPr lang="ru-RU" sz="2000" spc="-95" dirty="0">
                <a:solidFill>
                  <a:srgbClr val="002060"/>
                </a:solidFill>
                <a:latin typeface="Arial"/>
                <a:cs typeface="Arial"/>
              </a:rPr>
              <a:t>возраста – </a:t>
            </a:r>
            <a:r>
              <a:rPr lang="ru-RU" sz="2000" spc="-85" dirty="0">
                <a:solidFill>
                  <a:srgbClr val="002060"/>
                </a:solidFill>
                <a:latin typeface="Arial"/>
                <a:cs typeface="Arial"/>
              </a:rPr>
              <a:t>20</a:t>
            </a:r>
            <a:r>
              <a:rPr lang="ru-RU" sz="2000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2000" spc="-60" dirty="0" smtClean="0">
                <a:solidFill>
                  <a:srgbClr val="002060"/>
                </a:solidFill>
                <a:latin typeface="Arial"/>
                <a:cs typeface="Arial"/>
              </a:rPr>
              <a:t>минут)</a:t>
            </a:r>
            <a:endParaRPr lang="ru-RU" sz="2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98450" indent="-285750"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Групповое </a:t>
            </a:r>
            <a:r>
              <a:rPr lang="ru-RU" sz="2200" b="1" dirty="0">
                <a:solidFill>
                  <a:srgbClr val="002060"/>
                </a:solidFill>
                <a:latin typeface="Times New Roman"/>
                <a:cs typeface="Times New Roman"/>
              </a:rPr>
              <a:t>конкурсное испытание – импровизированный конкурс «4-К: </a:t>
            </a:r>
            <a:r>
              <a:rPr lang="ru-RU" sz="22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командообразование</a:t>
            </a:r>
            <a:r>
              <a:rPr lang="ru-RU" sz="2200" b="1" dirty="0">
                <a:solidFill>
                  <a:srgbClr val="002060"/>
                </a:solidFill>
                <a:latin typeface="Times New Roman"/>
                <a:cs typeface="Times New Roman"/>
              </a:rPr>
              <a:t>, креативность, коммуникации, компетенции</a:t>
            </a:r>
            <a:r>
              <a:rPr lang="ru-RU" sz="2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» </a:t>
            </a:r>
            <a:r>
              <a:rPr lang="ru-RU" sz="2000" spc="-80" dirty="0">
                <a:solidFill>
                  <a:srgbClr val="002060"/>
                </a:solidFill>
                <a:latin typeface="Arial"/>
                <a:cs typeface="Arial"/>
              </a:rPr>
              <a:t>(регламент 2 часа 30 минут)</a:t>
            </a:r>
          </a:p>
        </p:txBody>
      </p:sp>
    </p:spTree>
    <p:extLst>
      <p:ext uri="{BB962C8B-B14F-4D97-AF65-F5344CB8AC3E}">
        <p14:creationId xmlns:p14="http://schemas.microsoft.com/office/powerpoint/2010/main" val="34478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935426"/>
            <a:ext cx="11289150" cy="124092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150" dirty="0">
                <a:solidFill>
                  <a:srgbClr val="C00000"/>
                </a:solidFill>
              </a:rPr>
              <a:t>Открытое </a:t>
            </a:r>
            <a:r>
              <a:rPr lang="ru-RU" sz="3600" b="1" spc="-145" dirty="0">
                <a:solidFill>
                  <a:srgbClr val="C00000"/>
                </a:solidFill>
              </a:rPr>
              <a:t>занятие </a:t>
            </a:r>
            <a:endParaRPr lang="ru-RU" sz="3600" b="1" spc="-145" dirty="0" smtClean="0">
              <a:solidFill>
                <a:srgbClr val="C00000"/>
              </a:solidFill>
            </a:endParaRPr>
          </a:p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120" dirty="0" smtClean="0">
                <a:solidFill>
                  <a:srgbClr val="C00000"/>
                </a:solidFill>
              </a:rPr>
              <a:t>«</a:t>
            </a:r>
            <a:r>
              <a:rPr lang="ru-RU" sz="3600" b="1" spc="-120" dirty="0">
                <a:solidFill>
                  <a:srgbClr val="C00000"/>
                </a:solidFill>
              </a:rPr>
              <a:t>Ознакомление </a:t>
            </a:r>
            <a:r>
              <a:rPr lang="ru-RU" sz="3600" b="1" spc="-235" dirty="0">
                <a:solidFill>
                  <a:srgbClr val="C00000"/>
                </a:solidFill>
              </a:rPr>
              <a:t>с </a:t>
            </a:r>
            <a:r>
              <a:rPr lang="ru-RU" sz="3600" b="1" spc="-85" dirty="0">
                <a:solidFill>
                  <a:srgbClr val="C00000"/>
                </a:solidFill>
              </a:rPr>
              <a:t>новым </a:t>
            </a:r>
            <a:r>
              <a:rPr lang="ru-RU" sz="3600" b="1" spc="-95" dirty="0">
                <a:solidFill>
                  <a:srgbClr val="C00000"/>
                </a:solidFill>
              </a:rPr>
              <a:t>видом  </a:t>
            </a:r>
            <a:r>
              <a:rPr lang="ru-RU" sz="3600" b="1" spc="-165" dirty="0">
                <a:solidFill>
                  <a:srgbClr val="C00000"/>
                </a:solidFill>
              </a:rPr>
              <a:t>деятельности </a:t>
            </a:r>
            <a:r>
              <a:rPr lang="ru-RU" sz="3600" b="1" spc="-105" dirty="0">
                <a:solidFill>
                  <a:srgbClr val="C00000"/>
                </a:solidFill>
              </a:rPr>
              <a:t>по </a:t>
            </a:r>
            <a:r>
              <a:rPr lang="ru-RU" sz="3600" b="1" spc="-140" dirty="0">
                <a:solidFill>
                  <a:srgbClr val="C00000"/>
                </a:solidFill>
              </a:rPr>
              <a:t>дополнительной</a:t>
            </a:r>
            <a:r>
              <a:rPr lang="ru-RU" sz="3600" b="1" spc="-270" dirty="0">
                <a:solidFill>
                  <a:srgbClr val="C00000"/>
                </a:solidFill>
              </a:rPr>
              <a:t> </a:t>
            </a:r>
            <a:r>
              <a:rPr lang="ru-RU" sz="3600" b="1" spc="-270" dirty="0" smtClean="0">
                <a:solidFill>
                  <a:srgbClr val="C00000"/>
                </a:solidFill>
              </a:rPr>
              <a:t> </a:t>
            </a:r>
            <a:r>
              <a:rPr lang="ru-RU" sz="3600" b="1" spc="-130" dirty="0" smtClean="0">
                <a:solidFill>
                  <a:srgbClr val="C00000"/>
                </a:solidFill>
              </a:rPr>
              <a:t>общеобразовательной  </a:t>
            </a:r>
            <a:r>
              <a:rPr lang="ru-RU" sz="3600" b="1" spc="-114" dirty="0">
                <a:solidFill>
                  <a:srgbClr val="C00000"/>
                </a:solidFill>
              </a:rPr>
              <a:t>программе»</a:t>
            </a:r>
            <a:endParaRPr lang="ru-RU" sz="36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0231" y="2563104"/>
            <a:ext cx="120622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504950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Ц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ель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конкурсного испытания -  выявить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профессиональные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знания, компетенции педагога в краткой форме конкурсного занятия представить умение дифференцировать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 определенный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вид деятельности (учебной,  познавательной, эвристической, поисковой, проектной, и др.) в  соответствии с содержанием программы и целесообразностью  ситуации отбора методических средств демонстрации своих профессиональных практик и методик.</a:t>
            </a:r>
          </a:p>
        </p:txBody>
      </p:sp>
    </p:spTree>
    <p:extLst>
      <p:ext uri="{BB962C8B-B14F-4D97-AF65-F5344CB8AC3E}">
        <p14:creationId xmlns:p14="http://schemas.microsoft.com/office/powerpoint/2010/main" val="20715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313503"/>
            <a:ext cx="11289150" cy="47373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Участники конкурса – расширение состава участников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3228" y="5801840"/>
            <a:ext cx="37989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lang="ru-RU" sz="1100" b="1" spc="-15" dirty="0">
                <a:latin typeface="Times New Roman"/>
                <a:cs typeface="Times New Roman"/>
              </a:rPr>
              <a:t>Требования </a:t>
            </a:r>
            <a:r>
              <a:rPr lang="ru-RU" sz="1100" b="1" dirty="0">
                <a:latin typeface="Times New Roman"/>
                <a:cs typeface="Times New Roman"/>
              </a:rPr>
              <a:t>к </a:t>
            </a:r>
            <a:r>
              <a:rPr lang="ru-RU" sz="1100" b="1" spc="-5" dirty="0">
                <a:latin typeface="Times New Roman"/>
                <a:cs typeface="Times New Roman"/>
              </a:rPr>
              <a:t>периоду </a:t>
            </a:r>
            <a:r>
              <a:rPr lang="ru-RU" sz="1100" b="1" dirty="0">
                <a:latin typeface="Times New Roman"/>
                <a:cs typeface="Times New Roman"/>
              </a:rPr>
              <a:t>профессиональной  деятельности</a:t>
            </a:r>
            <a:r>
              <a:rPr lang="ru-RU" sz="1100" b="1" spc="-10" dirty="0">
                <a:latin typeface="Times New Roman"/>
                <a:cs typeface="Times New Roman"/>
              </a:rPr>
              <a:t> </a:t>
            </a:r>
            <a:r>
              <a:rPr lang="ru-RU" sz="1100" b="1" spc="-10" dirty="0" smtClean="0">
                <a:latin typeface="Times New Roman"/>
                <a:cs typeface="Times New Roman"/>
              </a:rPr>
              <a:t>вышеуказанных </a:t>
            </a:r>
            <a:r>
              <a:rPr lang="ru-RU" sz="1100" b="1" spc="-5" dirty="0" smtClean="0">
                <a:latin typeface="Times New Roman"/>
                <a:cs typeface="Times New Roman"/>
              </a:rPr>
              <a:t>специалистов</a:t>
            </a:r>
            <a:r>
              <a:rPr lang="ru-RU" sz="1100" b="1" spc="-5" dirty="0">
                <a:latin typeface="Times New Roman"/>
                <a:cs typeface="Times New Roman"/>
              </a:rPr>
              <a:t>, реализующих</a:t>
            </a:r>
            <a:endParaRPr lang="ru-RU" sz="1100" dirty="0">
              <a:latin typeface="Times New Roman"/>
              <a:cs typeface="Times New Roman"/>
            </a:endParaRPr>
          </a:p>
          <a:p>
            <a:pPr marL="12700" marR="170815" algn="just"/>
            <a:r>
              <a:rPr lang="ru-RU" sz="1100" b="1" spc="-5" dirty="0">
                <a:latin typeface="Times New Roman"/>
                <a:cs typeface="Times New Roman"/>
              </a:rPr>
              <a:t>дополнительные общеобразовательные  программы </a:t>
            </a:r>
            <a:r>
              <a:rPr lang="ru-RU" sz="1100" b="1" dirty="0">
                <a:latin typeface="Times New Roman"/>
                <a:cs typeface="Times New Roman"/>
              </a:rPr>
              <a:t>– </a:t>
            </a:r>
            <a:r>
              <a:rPr lang="ru-RU" sz="11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не </a:t>
            </a:r>
            <a:r>
              <a:rPr lang="ru-RU" sz="1100" b="1" dirty="0">
                <a:solidFill>
                  <a:srgbClr val="C00000"/>
                </a:solidFill>
                <a:latin typeface="Times New Roman"/>
                <a:cs typeface="Times New Roman"/>
              </a:rPr>
              <a:t>менее 5-ти</a:t>
            </a:r>
            <a:r>
              <a:rPr lang="ru-RU" sz="11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100" b="1" dirty="0">
                <a:solidFill>
                  <a:srgbClr val="C00000"/>
                </a:solidFill>
                <a:latin typeface="Times New Roman"/>
                <a:cs typeface="Times New Roman"/>
              </a:rPr>
              <a:t>лет</a:t>
            </a:r>
            <a:endParaRPr lang="ru-RU" sz="1100" dirty="0">
              <a:latin typeface="Times New Roman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3229" y="2488112"/>
            <a:ext cx="3693136" cy="331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520" marR="6985" indent="-83820">
              <a:spcBef>
                <a:spcPts val="105"/>
              </a:spcBef>
              <a:buFont typeface="Arial"/>
              <a:buChar char="•"/>
              <a:tabLst>
                <a:tab pos="96520" algn="l"/>
                <a:tab pos="1129665" algn="l"/>
                <a:tab pos="2190750" algn="l"/>
              </a:tabLst>
            </a:pPr>
            <a:r>
              <a:rPr lang="ru-RU" sz="1400" dirty="0">
                <a:latin typeface="Times New Roman"/>
                <a:cs typeface="Times New Roman"/>
              </a:rPr>
              <a:t>п</a:t>
            </a:r>
            <a:r>
              <a:rPr lang="ru-RU" sz="1400" dirty="0" smtClean="0">
                <a:latin typeface="Times New Roman"/>
                <a:cs typeface="Times New Roman"/>
              </a:rPr>
              <a:t>едагоги дополнительного образования</a:t>
            </a:r>
          </a:p>
          <a:p>
            <a:pPr marL="96520" marR="6985" indent="-83820">
              <a:spcBef>
                <a:spcPts val="105"/>
              </a:spcBef>
              <a:buFont typeface="Arial"/>
              <a:buChar char="•"/>
              <a:tabLst>
                <a:tab pos="96520" algn="l"/>
                <a:tab pos="1129665" algn="l"/>
                <a:tab pos="2190750" algn="l"/>
              </a:tabLst>
            </a:pPr>
            <a:r>
              <a:rPr lang="ru-RU" sz="1400" dirty="0" smtClean="0">
                <a:latin typeface="Times New Roman"/>
                <a:cs typeface="Times New Roman"/>
              </a:rPr>
              <a:t>старшие</a:t>
            </a:r>
            <a:r>
              <a:rPr lang="ru-RU" sz="1400" dirty="0">
                <a:latin typeface="Times New Roman"/>
                <a:cs typeface="Times New Roman"/>
              </a:rPr>
              <a:t>	</a:t>
            </a:r>
            <a:r>
              <a:rPr lang="ru-RU" sz="1400" spc="-10" dirty="0">
                <a:latin typeface="Times New Roman"/>
                <a:cs typeface="Times New Roman"/>
              </a:rPr>
              <a:t>педагоги	дополнительного  </a:t>
            </a:r>
            <a:r>
              <a:rPr lang="ru-RU" sz="1400" spc="-5" dirty="0" smtClean="0">
                <a:latin typeface="Times New Roman"/>
                <a:cs typeface="Times New Roman"/>
              </a:rPr>
              <a:t>образования;</a:t>
            </a:r>
            <a:endParaRPr lang="ru-RU" sz="1400" dirty="0">
              <a:latin typeface="Times New Roman"/>
              <a:cs typeface="Times New Roman"/>
            </a:endParaRPr>
          </a:p>
          <a:p>
            <a:pPr marL="96520" indent="-83820">
              <a:spcBef>
                <a:spcPts val="334"/>
              </a:spcBef>
              <a:buFont typeface="Arial"/>
              <a:buChar char="•"/>
              <a:tabLst>
                <a:tab pos="96520" algn="l"/>
              </a:tabLst>
            </a:pPr>
            <a:r>
              <a:rPr lang="ru-RU" sz="1400" spc="-10" dirty="0" smtClean="0">
                <a:latin typeface="Times New Roman"/>
                <a:cs typeface="Times New Roman"/>
              </a:rPr>
              <a:t>педагоги-организаторы;</a:t>
            </a:r>
            <a:endParaRPr lang="ru-RU" sz="1400" dirty="0">
              <a:latin typeface="Times New Roman"/>
              <a:cs typeface="Times New Roman"/>
            </a:endParaRPr>
          </a:p>
          <a:p>
            <a:pPr marL="140335" indent="-127635">
              <a:spcBef>
                <a:spcPts val="335"/>
              </a:spcBef>
              <a:buFont typeface="Arial"/>
              <a:buChar char="•"/>
              <a:tabLst>
                <a:tab pos="140970" algn="l"/>
              </a:tabLst>
            </a:pPr>
            <a:r>
              <a:rPr lang="ru-RU" sz="1400" spc="-10" dirty="0">
                <a:latin typeface="Times New Roman"/>
                <a:cs typeface="Times New Roman"/>
              </a:rPr>
              <a:t>преподаватели </a:t>
            </a:r>
            <a:r>
              <a:rPr lang="ru-RU" sz="1400" dirty="0">
                <a:latin typeface="Times New Roman"/>
                <a:cs typeface="Times New Roman"/>
              </a:rPr>
              <a:t>детских </a:t>
            </a:r>
            <a:r>
              <a:rPr lang="ru-RU" sz="1400" spc="-25" dirty="0">
                <a:latin typeface="Times New Roman"/>
                <a:cs typeface="Times New Roman"/>
              </a:rPr>
              <a:t>школ</a:t>
            </a:r>
            <a:r>
              <a:rPr lang="ru-RU" sz="1400" spc="-40" dirty="0">
                <a:latin typeface="Times New Roman"/>
                <a:cs typeface="Times New Roman"/>
              </a:rPr>
              <a:t> </a:t>
            </a:r>
            <a:r>
              <a:rPr lang="ru-RU" sz="1400" spc="-5" dirty="0" smtClean="0">
                <a:latin typeface="Times New Roman"/>
                <a:cs typeface="Times New Roman"/>
              </a:rPr>
              <a:t>искусств;</a:t>
            </a:r>
            <a:endParaRPr lang="ru-RU" sz="1400" dirty="0">
              <a:latin typeface="Times New Roman"/>
              <a:cs typeface="Times New Roman"/>
            </a:endParaRPr>
          </a:p>
          <a:p>
            <a:pPr marL="96520" marR="5080" indent="-83820">
              <a:spcBef>
                <a:spcPts val="335"/>
              </a:spcBef>
              <a:buFont typeface="Arial"/>
              <a:buChar char="•"/>
              <a:tabLst>
                <a:tab pos="96520" algn="l"/>
              </a:tabLst>
            </a:pPr>
            <a:r>
              <a:rPr lang="ru-RU" sz="1400" spc="-10" dirty="0">
                <a:latin typeface="Times New Roman"/>
                <a:cs typeface="Times New Roman"/>
              </a:rPr>
              <a:t>тренеры-преподаватели </a:t>
            </a:r>
            <a:r>
              <a:rPr lang="ru-RU" sz="1400" dirty="0">
                <a:latin typeface="Times New Roman"/>
                <a:cs typeface="Times New Roman"/>
              </a:rPr>
              <a:t>(старшие тренеры-  </a:t>
            </a:r>
            <a:r>
              <a:rPr lang="ru-RU" sz="1400" spc="-10" dirty="0">
                <a:latin typeface="Times New Roman"/>
                <a:cs typeface="Times New Roman"/>
              </a:rPr>
              <a:t>преподаватели</a:t>
            </a:r>
            <a:r>
              <a:rPr lang="ru-RU" sz="1400" spc="-10" dirty="0" smtClean="0">
                <a:latin typeface="Times New Roman"/>
                <a:cs typeface="Times New Roman"/>
              </a:rPr>
              <a:t>);</a:t>
            </a:r>
            <a:endParaRPr lang="ru-RU" sz="1400" dirty="0">
              <a:latin typeface="Times New Roman"/>
              <a:cs typeface="Times New Roman"/>
            </a:endParaRPr>
          </a:p>
          <a:p>
            <a:pPr marL="12700">
              <a:spcBef>
                <a:spcPts val="340"/>
              </a:spcBef>
              <a:tabLst>
                <a:tab pos="96520" algn="l"/>
              </a:tabLst>
            </a:pPr>
            <a:r>
              <a:rPr lang="ru-RU" sz="1400" dirty="0">
                <a:latin typeface="Times New Roman"/>
                <a:cs typeface="Times New Roman"/>
              </a:rPr>
              <a:t>В </a:t>
            </a:r>
            <a:r>
              <a:rPr lang="ru-RU" sz="1400" spc="-15" dirty="0">
                <a:latin typeface="Times New Roman"/>
                <a:cs typeface="Times New Roman"/>
              </a:rPr>
              <a:t>Конкурсе </a:t>
            </a:r>
            <a:r>
              <a:rPr lang="ru-RU" sz="1400" spc="-5" dirty="0">
                <a:latin typeface="Times New Roman"/>
                <a:cs typeface="Times New Roman"/>
              </a:rPr>
              <a:t>также могут принимать</a:t>
            </a:r>
            <a:r>
              <a:rPr lang="ru-RU" sz="1400" spc="25" dirty="0">
                <a:latin typeface="Times New Roman"/>
                <a:cs typeface="Times New Roman"/>
              </a:rPr>
              <a:t> </a:t>
            </a:r>
            <a:r>
              <a:rPr lang="ru-RU" sz="1400" spc="-5" dirty="0">
                <a:latin typeface="Times New Roman"/>
                <a:cs typeface="Times New Roman"/>
              </a:rPr>
              <a:t>участие:</a:t>
            </a:r>
            <a:endParaRPr lang="ru-RU" sz="1400" dirty="0">
              <a:latin typeface="Times New Roman"/>
              <a:cs typeface="Times New Roman"/>
            </a:endParaRPr>
          </a:p>
          <a:p>
            <a:pPr marL="96520" marR="588645"/>
            <a:r>
              <a:rPr lang="ru-RU" sz="1400" dirty="0">
                <a:latin typeface="Times New Roman"/>
                <a:cs typeface="Times New Roman"/>
              </a:rPr>
              <a:t>- </a:t>
            </a:r>
            <a:r>
              <a:rPr lang="ru-RU" sz="1400" spc="-5" dirty="0">
                <a:latin typeface="Times New Roman"/>
                <a:cs typeface="Times New Roman"/>
              </a:rPr>
              <a:t>индивидуальные предприниматели,  реализующие дополнительные  общеобразовательные</a:t>
            </a:r>
            <a:r>
              <a:rPr lang="ru-RU" sz="1400" spc="-45" dirty="0">
                <a:latin typeface="Times New Roman"/>
                <a:cs typeface="Times New Roman"/>
              </a:rPr>
              <a:t> </a:t>
            </a:r>
            <a:r>
              <a:rPr lang="ru-RU" sz="1400" dirty="0" smtClean="0">
                <a:latin typeface="Times New Roman"/>
                <a:cs typeface="Times New Roman"/>
              </a:rPr>
              <a:t>программы;</a:t>
            </a:r>
            <a:endParaRPr lang="ru-RU" sz="1400" dirty="0">
              <a:latin typeface="Times New Roman"/>
              <a:cs typeface="Times New Roman"/>
            </a:endParaRPr>
          </a:p>
          <a:p>
            <a:pPr marL="12700" marR="137795">
              <a:spcBef>
                <a:spcPts val="335"/>
              </a:spcBef>
            </a:pPr>
            <a:r>
              <a:rPr lang="ru-RU" sz="1400" dirty="0">
                <a:latin typeface="Times New Roman"/>
                <a:cs typeface="Times New Roman"/>
              </a:rPr>
              <a:t>- </a:t>
            </a:r>
            <a:r>
              <a:rPr lang="ru-RU" sz="1400" spc="-5" dirty="0">
                <a:latin typeface="Times New Roman"/>
                <a:cs typeface="Times New Roman"/>
              </a:rPr>
              <a:t>педагоги, реализующие дополнительные  общеобразовательные </a:t>
            </a:r>
            <a:r>
              <a:rPr lang="ru-RU" sz="1400" dirty="0">
                <a:latin typeface="Times New Roman"/>
                <a:cs typeface="Times New Roman"/>
              </a:rPr>
              <a:t>программы для</a:t>
            </a:r>
            <a:r>
              <a:rPr lang="ru-RU" sz="1400" spc="-90" dirty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детей  на </a:t>
            </a:r>
            <a:r>
              <a:rPr lang="ru-RU" sz="1400" spc="-20" dirty="0">
                <a:latin typeface="Times New Roman"/>
                <a:cs typeface="Times New Roman"/>
              </a:rPr>
              <a:t>русском </a:t>
            </a:r>
            <a:r>
              <a:rPr lang="ru-RU" sz="1400" spc="-5" dirty="0">
                <a:latin typeface="Times New Roman"/>
                <a:cs typeface="Times New Roman"/>
              </a:rPr>
              <a:t>языке за</a:t>
            </a:r>
            <a:r>
              <a:rPr lang="ru-RU" sz="1400" spc="-15" dirty="0">
                <a:latin typeface="Times New Roman"/>
                <a:cs typeface="Times New Roman"/>
              </a:rPr>
              <a:t> </a:t>
            </a:r>
            <a:r>
              <a:rPr lang="ru-RU" sz="1400" spc="-20" dirty="0">
                <a:latin typeface="Times New Roman"/>
                <a:cs typeface="Times New Roman"/>
              </a:rPr>
              <a:t>рубежом</a:t>
            </a:r>
            <a:endParaRPr lang="ru-RU" sz="1400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9466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2018 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321476" y="2610196"/>
            <a:ext cx="52889" cy="37324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57229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2019 </a:t>
            </a:r>
            <a:r>
              <a:rPr lang="ru-RU" sz="2400" b="1" dirty="0">
                <a:solidFill>
                  <a:srgbClr val="0070C0"/>
                </a:solidFill>
              </a:rPr>
              <a:t>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539476" y="2388978"/>
            <a:ext cx="73310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2405" marR="69850" indent="-179705">
              <a:spcBef>
                <a:spcPts val="265"/>
              </a:spcBef>
              <a:buFont typeface="Arial"/>
              <a:buChar char="•"/>
              <a:tabLst>
                <a:tab pos="193040" algn="l"/>
              </a:tabLst>
            </a:pPr>
            <a:r>
              <a:rPr lang="ru-RU" sz="1400" spc="-1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педагоги </a:t>
            </a:r>
            <a:r>
              <a:rPr lang="ru-RU" sz="1400" spc="-5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дополнительного образования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и старшие </a:t>
            </a:r>
            <a:r>
              <a:rPr lang="ru-RU" sz="1400" spc="-1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педагоги  </a:t>
            </a:r>
            <a:r>
              <a:rPr lang="ru-RU" sz="1400" spc="-5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дополнительного</a:t>
            </a:r>
            <a:r>
              <a:rPr lang="ru-RU" sz="1400" spc="-35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400" spc="-5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образования;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92405" marR="746760" indent="-179705">
              <a:spcBef>
                <a:spcPts val="335"/>
              </a:spcBef>
              <a:buFont typeface="Arial"/>
              <a:buChar char="•"/>
              <a:tabLst>
                <a:tab pos="193040" algn="l"/>
              </a:tabLst>
            </a:pPr>
            <a:r>
              <a:rPr lang="ru-RU" sz="1400" spc="-1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преподаватели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детских </a:t>
            </a:r>
            <a:r>
              <a:rPr lang="ru-RU" sz="1400" spc="-25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школ </a:t>
            </a:r>
            <a:r>
              <a:rPr lang="ru-RU" sz="1400" spc="-5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искусств,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и тренеры-  </a:t>
            </a:r>
            <a:r>
              <a:rPr lang="ru-RU" sz="1400" spc="-1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преподаватели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(старшие</a:t>
            </a:r>
            <a:r>
              <a:rPr lang="ru-RU" sz="1400" spc="-1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400" spc="-5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тренеры-преподаватели);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92405" indent="-179705">
              <a:spcBef>
                <a:spcPts val="340"/>
              </a:spcBef>
              <a:buFont typeface="Arial"/>
              <a:buChar char="•"/>
              <a:tabLst>
                <a:tab pos="193040" algn="l"/>
              </a:tabLst>
            </a:pPr>
            <a:r>
              <a:rPr lang="ru-RU" sz="1400" spc="-1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педагоги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– </a:t>
            </a:r>
            <a:r>
              <a:rPr lang="ru-RU" sz="1400" spc="-5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организаторы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lang="ru-RU" sz="1400" spc="-5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 err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тьюторы</a:t>
            </a:r>
            <a:r>
              <a:rPr lang="ru-RU" sz="1400" spc="-1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;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92405" marR="5080" indent="-179705">
              <a:spcBef>
                <a:spcPts val="335"/>
              </a:spcBef>
              <a:buFont typeface="Arial"/>
              <a:buChar char="•"/>
              <a:tabLst>
                <a:tab pos="193040" algn="l"/>
              </a:tabLst>
            </a:pPr>
            <a:r>
              <a:rPr lang="ru-RU" sz="1500" spc="-10" dirty="0">
                <a:solidFill>
                  <a:srgbClr val="C00000"/>
                </a:solidFill>
                <a:latin typeface="Times New Roman"/>
                <a:cs typeface="Times New Roman"/>
              </a:rPr>
              <a:t>педагоги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-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индивидуальные предприниматели, реализующие  дополнительные общеобразовательные</a:t>
            </a:r>
            <a:r>
              <a:rPr lang="ru-RU" sz="15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программы;</a:t>
            </a:r>
            <a:endParaRPr lang="ru-RU" sz="1500" dirty="0">
              <a:latin typeface="Times New Roman"/>
              <a:cs typeface="Times New Roman"/>
            </a:endParaRPr>
          </a:p>
          <a:p>
            <a:pPr marL="192405" indent="-179705">
              <a:spcBef>
                <a:spcPts val="335"/>
              </a:spcBef>
              <a:buFont typeface="Arial"/>
              <a:buChar char="•"/>
              <a:tabLst>
                <a:tab pos="193040" algn="l"/>
              </a:tabLst>
            </a:pP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специалисты и (или)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педагоги,</a:t>
            </a:r>
            <a:r>
              <a:rPr lang="ru-RU" sz="1500" spc="-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реализующие дополнительные общеобразовательные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программы</a:t>
            </a:r>
            <a:r>
              <a:rPr lang="ru-RU" sz="1500" spc="-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для детей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на </a:t>
            </a:r>
            <a:r>
              <a:rPr lang="ru-RU" sz="1500" spc="-20" dirty="0">
                <a:solidFill>
                  <a:srgbClr val="C00000"/>
                </a:solidFill>
                <a:latin typeface="Times New Roman"/>
                <a:cs typeface="Times New Roman"/>
              </a:rPr>
              <a:t>русском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языке за</a:t>
            </a:r>
            <a:r>
              <a:rPr lang="ru-RU" sz="15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spc="-20" dirty="0">
                <a:solidFill>
                  <a:srgbClr val="C00000"/>
                </a:solidFill>
                <a:latin typeface="Times New Roman"/>
                <a:cs typeface="Times New Roman"/>
              </a:rPr>
              <a:t>рубежом;</a:t>
            </a:r>
            <a:endParaRPr lang="ru-RU" sz="1500" dirty="0">
              <a:latin typeface="Times New Roman"/>
              <a:cs typeface="Times New Roman"/>
            </a:endParaRPr>
          </a:p>
          <a:p>
            <a:pPr marL="192405" marR="950594" indent="-179705">
              <a:spcBef>
                <a:spcPts val="335"/>
              </a:spcBef>
              <a:buFont typeface="Arial"/>
              <a:buChar char="•"/>
              <a:tabLst>
                <a:tab pos="193040" algn="l"/>
              </a:tabLst>
            </a:pP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специалисты технологических сфер</a:t>
            </a:r>
            <a:r>
              <a:rPr lang="ru-RU" sz="15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spc="-15" dirty="0">
                <a:solidFill>
                  <a:srgbClr val="C00000"/>
                </a:solidFill>
                <a:latin typeface="Times New Roman"/>
                <a:cs typeface="Times New Roman"/>
              </a:rPr>
              <a:t>наукоемких 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производств, </a:t>
            </a:r>
            <a:r>
              <a:rPr lang="ru-RU" sz="1500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lang="ru-RU" sz="15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ндустрий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цифровой</a:t>
            </a:r>
            <a:r>
              <a:rPr lang="ru-RU" sz="1500" spc="-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spc="-10" dirty="0">
                <a:solidFill>
                  <a:srgbClr val="C00000"/>
                </a:solidFill>
                <a:latin typeface="Times New Roman"/>
                <a:cs typeface="Times New Roman"/>
              </a:rPr>
              <a:t>экономики</a:t>
            </a:r>
            <a:r>
              <a:rPr lang="ru-RU" sz="1500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lang="ru-RU" sz="15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осуществляющих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образовательные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проекты в различных  новых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формах </a:t>
            </a:r>
            <a:r>
              <a:rPr lang="ru-RU" sz="1500" spc="-10" dirty="0">
                <a:solidFill>
                  <a:srgbClr val="C00000"/>
                </a:solidFill>
                <a:latin typeface="Times New Roman"/>
                <a:cs typeface="Times New Roman"/>
              </a:rPr>
              <a:t>технологического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образования (технопарки, </a:t>
            </a:r>
            <a:r>
              <a:rPr lang="ru-RU" sz="1500" spc="-1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кванториумы</a:t>
            </a:r>
            <a:r>
              <a:rPr lang="ru-RU" sz="1500" spc="-10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центры цифровых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технологий)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lang="ru-RU" sz="1500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(или)</a:t>
            </a:r>
            <a:endParaRPr lang="ru-RU" sz="1500" dirty="0">
              <a:latin typeface="Times New Roman"/>
              <a:cs typeface="Times New Roman"/>
            </a:endParaRPr>
          </a:p>
          <a:p>
            <a:pPr marL="192405" marR="411480">
              <a:spcBef>
                <a:spcPts val="5"/>
              </a:spcBef>
            </a:pP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практиках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наставничества, </a:t>
            </a:r>
            <a:r>
              <a:rPr lang="ru-RU" sz="1500" spc="-20" dirty="0">
                <a:solidFill>
                  <a:srgbClr val="C00000"/>
                </a:solidFill>
                <a:latin typeface="Times New Roman"/>
                <a:cs typeface="Times New Roman"/>
              </a:rPr>
              <a:t>кружковом </a:t>
            </a:r>
            <a:r>
              <a:rPr lang="ru-RU" sz="1500" spc="-5" dirty="0">
                <a:solidFill>
                  <a:srgbClr val="C00000"/>
                </a:solidFill>
                <a:latin typeface="Times New Roman"/>
                <a:cs typeface="Times New Roman"/>
              </a:rPr>
              <a:t>движении,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в </a:t>
            </a:r>
            <a:r>
              <a:rPr lang="ru-RU" sz="1500" spc="-15" dirty="0">
                <a:solidFill>
                  <a:srgbClr val="C00000"/>
                </a:solidFill>
                <a:latin typeface="Times New Roman"/>
                <a:cs typeface="Times New Roman"/>
              </a:rPr>
              <a:t>том  </a:t>
            </a:r>
            <a:r>
              <a:rPr lang="ru-RU" sz="1500" dirty="0">
                <a:solidFill>
                  <a:srgbClr val="C00000"/>
                </a:solidFill>
                <a:latin typeface="Times New Roman"/>
                <a:cs typeface="Times New Roman"/>
              </a:rPr>
              <a:t>числе </a:t>
            </a:r>
            <a:r>
              <a:rPr lang="ru-RU" sz="1500" spc="-15" dirty="0">
                <a:solidFill>
                  <a:srgbClr val="C00000"/>
                </a:solidFill>
                <a:latin typeface="Times New Roman"/>
                <a:cs typeface="Times New Roman"/>
              </a:rPr>
              <a:t>студенты</a:t>
            </a:r>
            <a:r>
              <a:rPr lang="ru-RU" sz="15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b="1" spc="-15" dirty="0" smtClean="0">
                <a:latin typeface="Times New Roman"/>
                <a:cs typeface="Times New Roman"/>
              </a:rPr>
              <a:t>Требования </a:t>
            </a:r>
            <a:r>
              <a:rPr lang="ru-RU" sz="1500" b="1" dirty="0">
                <a:latin typeface="Times New Roman"/>
                <a:cs typeface="Times New Roman"/>
              </a:rPr>
              <a:t>к </a:t>
            </a:r>
            <a:r>
              <a:rPr lang="ru-RU" sz="1500" b="1" spc="-5" dirty="0">
                <a:latin typeface="Times New Roman"/>
                <a:cs typeface="Times New Roman"/>
              </a:rPr>
              <a:t>периоду </a:t>
            </a:r>
            <a:r>
              <a:rPr lang="ru-RU" sz="1500" b="1" dirty="0">
                <a:latin typeface="Times New Roman"/>
                <a:cs typeface="Times New Roman"/>
              </a:rPr>
              <a:t>профессиональной деятельности  </a:t>
            </a:r>
            <a:r>
              <a:rPr lang="ru-RU" sz="1500" b="1" spc="-10" dirty="0">
                <a:latin typeface="Times New Roman"/>
                <a:cs typeface="Times New Roman"/>
              </a:rPr>
              <a:t>вышеуказанных </a:t>
            </a:r>
            <a:r>
              <a:rPr lang="ru-RU" sz="1500" b="1" spc="-5" dirty="0">
                <a:latin typeface="Times New Roman"/>
                <a:cs typeface="Times New Roman"/>
              </a:rPr>
              <a:t>специалистов,</a:t>
            </a:r>
            <a:r>
              <a:rPr lang="ru-RU" sz="1500" b="1" spc="15" dirty="0">
                <a:latin typeface="Times New Roman"/>
                <a:cs typeface="Times New Roman"/>
              </a:rPr>
              <a:t> </a:t>
            </a:r>
            <a:r>
              <a:rPr lang="ru-RU" sz="1500" b="1" spc="-5" dirty="0" smtClean="0">
                <a:latin typeface="Times New Roman"/>
                <a:cs typeface="Times New Roman"/>
              </a:rPr>
              <a:t>реализующих дополнительные </a:t>
            </a:r>
            <a:r>
              <a:rPr lang="ru-RU" sz="1500" b="1" spc="-5" dirty="0">
                <a:latin typeface="Times New Roman"/>
                <a:cs typeface="Times New Roman"/>
              </a:rPr>
              <a:t>общеобразовательные программы </a:t>
            </a:r>
            <a:r>
              <a:rPr lang="ru-RU" sz="1500" b="1" dirty="0">
                <a:latin typeface="Times New Roman"/>
                <a:cs typeface="Times New Roman"/>
              </a:rPr>
              <a:t>–</a:t>
            </a:r>
            <a:r>
              <a:rPr lang="ru-RU" sz="1500" b="1" spc="-60" dirty="0">
                <a:latin typeface="Times New Roman"/>
                <a:cs typeface="Times New Roman"/>
              </a:rPr>
              <a:t> </a:t>
            </a:r>
            <a:r>
              <a:rPr lang="ru-RU" sz="15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не </a:t>
            </a:r>
            <a:r>
              <a:rPr lang="ru-RU" sz="15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менее </a:t>
            </a:r>
            <a:r>
              <a:rPr lang="ru-RU" sz="1500" b="1" dirty="0">
                <a:solidFill>
                  <a:srgbClr val="C00000"/>
                </a:solidFill>
                <a:latin typeface="Times New Roman"/>
                <a:cs typeface="Times New Roman"/>
              </a:rPr>
              <a:t>3-х</a:t>
            </a:r>
            <a:r>
              <a:rPr lang="ru-RU" sz="15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500" b="1" dirty="0">
                <a:solidFill>
                  <a:srgbClr val="C00000"/>
                </a:solidFill>
                <a:latin typeface="Times New Roman"/>
                <a:cs typeface="Times New Roman"/>
              </a:rPr>
              <a:t>лет</a:t>
            </a:r>
            <a:endParaRPr lang="ru-RU" sz="15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8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935426"/>
            <a:ext cx="11289150" cy="124092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150" dirty="0">
                <a:solidFill>
                  <a:srgbClr val="C00000"/>
                </a:solidFill>
              </a:rPr>
              <a:t>Открытое </a:t>
            </a:r>
            <a:r>
              <a:rPr lang="ru-RU" sz="3600" b="1" spc="-145" dirty="0">
                <a:solidFill>
                  <a:srgbClr val="C00000"/>
                </a:solidFill>
              </a:rPr>
              <a:t>занятие </a:t>
            </a:r>
            <a:endParaRPr lang="ru-RU" sz="3600" b="1" spc="-145" dirty="0" smtClean="0">
              <a:solidFill>
                <a:srgbClr val="C00000"/>
              </a:solidFill>
            </a:endParaRPr>
          </a:p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120" dirty="0" smtClean="0">
                <a:solidFill>
                  <a:srgbClr val="C00000"/>
                </a:solidFill>
              </a:rPr>
              <a:t>«</a:t>
            </a:r>
            <a:r>
              <a:rPr lang="ru-RU" sz="3600" b="1" spc="-120" dirty="0">
                <a:solidFill>
                  <a:srgbClr val="C00000"/>
                </a:solidFill>
              </a:rPr>
              <a:t>Ознакомление </a:t>
            </a:r>
            <a:r>
              <a:rPr lang="ru-RU" sz="3600" b="1" spc="-235" dirty="0">
                <a:solidFill>
                  <a:srgbClr val="C00000"/>
                </a:solidFill>
              </a:rPr>
              <a:t>с </a:t>
            </a:r>
            <a:r>
              <a:rPr lang="ru-RU" sz="3600" b="1" spc="-85" dirty="0">
                <a:solidFill>
                  <a:srgbClr val="C00000"/>
                </a:solidFill>
              </a:rPr>
              <a:t>новым </a:t>
            </a:r>
            <a:r>
              <a:rPr lang="ru-RU" sz="3600" b="1" spc="-95" dirty="0">
                <a:solidFill>
                  <a:srgbClr val="C00000"/>
                </a:solidFill>
              </a:rPr>
              <a:t>видом  </a:t>
            </a:r>
            <a:r>
              <a:rPr lang="ru-RU" sz="3600" b="1" spc="-165" dirty="0">
                <a:solidFill>
                  <a:srgbClr val="C00000"/>
                </a:solidFill>
              </a:rPr>
              <a:t>деятельности </a:t>
            </a:r>
            <a:r>
              <a:rPr lang="ru-RU" sz="3600" b="1" spc="-105" dirty="0">
                <a:solidFill>
                  <a:srgbClr val="C00000"/>
                </a:solidFill>
              </a:rPr>
              <a:t>по </a:t>
            </a:r>
            <a:r>
              <a:rPr lang="ru-RU" sz="3600" b="1" spc="-140" dirty="0">
                <a:solidFill>
                  <a:srgbClr val="C00000"/>
                </a:solidFill>
              </a:rPr>
              <a:t>дополнительной</a:t>
            </a:r>
            <a:r>
              <a:rPr lang="ru-RU" sz="3600" b="1" spc="-270" dirty="0">
                <a:solidFill>
                  <a:srgbClr val="C00000"/>
                </a:solidFill>
              </a:rPr>
              <a:t> </a:t>
            </a:r>
            <a:r>
              <a:rPr lang="ru-RU" sz="3600" b="1" spc="-270" dirty="0" smtClean="0">
                <a:solidFill>
                  <a:srgbClr val="C00000"/>
                </a:solidFill>
              </a:rPr>
              <a:t> </a:t>
            </a:r>
            <a:r>
              <a:rPr lang="ru-RU" sz="3600" b="1" spc="-130" dirty="0" smtClean="0">
                <a:solidFill>
                  <a:srgbClr val="C00000"/>
                </a:solidFill>
              </a:rPr>
              <a:t>общеобразовательной  </a:t>
            </a:r>
            <a:r>
              <a:rPr lang="ru-RU" sz="3600" b="1" spc="-114" dirty="0">
                <a:solidFill>
                  <a:srgbClr val="C00000"/>
                </a:solidFill>
              </a:rPr>
              <a:t>программе»</a:t>
            </a:r>
            <a:endParaRPr lang="ru-RU" sz="36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506" y="2176352"/>
            <a:ext cx="124065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П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роведение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конкурсного  занятия не подразумевает знакомство или рекламу программы педагога,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должно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ознакомить, включить,  ввести группу детей, которые привлекаются в качестве  участников, в тот или иной </a:t>
            </a:r>
            <a:r>
              <a:rPr lang="ru-RU" sz="2000" b="1" spc="-100" dirty="0">
                <a:solidFill>
                  <a:srgbClr val="C00000"/>
                </a:solidFill>
                <a:latin typeface="Arial"/>
                <a:cs typeface="Arial"/>
              </a:rPr>
              <a:t>новый вид </a:t>
            </a:r>
            <a:r>
              <a:rPr lang="ru-RU" sz="2000" b="1" spc="-100" dirty="0" smtClean="0">
                <a:solidFill>
                  <a:srgbClr val="C00000"/>
                </a:solidFill>
                <a:latin typeface="Arial"/>
                <a:cs typeface="Arial"/>
              </a:rPr>
              <a:t>деятельности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согласно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содержанию программы.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Содержание и форма занятия конкурсантом определяется  самостоятельно.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Допускается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использование необходимых  и целесообразных визуальных, музыкальных, наглядных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, презентационных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, информационно-коммуникативных средств обучения для достижения целей занятия.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Участие  помощников не допускается.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Педагог проводит открытое занятие с группой детей, не  известных ему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ранее,  с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учетом технического задания, которое  оформляется каждым конкурсантом.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Продолжительность занятия с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учащимися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среднего и  старшего школьного возраста – 30 минут, с </a:t>
            </a:r>
            <a:r>
              <a:rPr lang="ru-RU" sz="2000" b="1" spc="-100" dirty="0" smtClean="0">
                <a:solidFill>
                  <a:srgbClr val="002060"/>
                </a:solidFill>
                <a:latin typeface="Arial"/>
                <a:cs typeface="Arial"/>
              </a:rPr>
              <a:t>учащимися  </a:t>
            </a: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младшего школьного возраста – 20 минут.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000" b="1" spc="-100" dirty="0">
                <a:solidFill>
                  <a:srgbClr val="002060"/>
                </a:solidFill>
                <a:latin typeface="Arial"/>
                <a:cs typeface="Arial"/>
              </a:rPr>
              <a:t>Конкурсанту предоставляется возможность прокомментировать свое занятие членам жюри (до 5  минут).</a:t>
            </a:r>
          </a:p>
        </p:txBody>
      </p:sp>
    </p:spTree>
    <p:extLst>
      <p:ext uri="{BB962C8B-B14F-4D97-AF65-F5344CB8AC3E}">
        <p14:creationId xmlns:p14="http://schemas.microsoft.com/office/powerpoint/2010/main" val="42463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95115" y="1018144"/>
            <a:ext cx="11289150" cy="69713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algn="ctr">
              <a:lnSpc>
                <a:spcPts val="2760"/>
              </a:lnSpc>
              <a:spcBef>
                <a:spcPts val="100"/>
              </a:spcBef>
            </a:pPr>
            <a:r>
              <a:rPr lang="ru-RU" sz="3600" b="1" spc="-150" dirty="0">
                <a:solidFill>
                  <a:srgbClr val="C00000"/>
                </a:solidFill>
              </a:rPr>
              <a:t>Открытое </a:t>
            </a:r>
            <a:r>
              <a:rPr lang="ru-RU" sz="3600" b="1" spc="-145" dirty="0">
                <a:solidFill>
                  <a:srgbClr val="C00000"/>
                </a:solidFill>
              </a:rPr>
              <a:t>занятие </a:t>
            </a:r>
            <a:r>
              <a:rPr lang="ru-RU" sz="3600" b="1" spc="-145" dirty="0" smtClean="0">
                <a:solidFill>
                  <a:srgbClr val="C00000"/>
                </a:solidFill>
              </a:rPr>
              <a:t> КРИТЕРИИ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224" y="1715275"/>
            <a:ext cx="11496502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определять педагогические цели и задачи занятия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организовать новый вид деятельности обучающихся, направленной на освоение 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дополнительной 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общеобразовательной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программы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использовать на занятиях педагогически обоснованные формы, методы, средства и  приемы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организации 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деятельности обучающихся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стимулировать и мотивировать деятельность и общение обучающихся на занятии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целесообразного и обоснованного использования информационно-коммуникационных технологий (ИКТ),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 электронных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образовательных и информационных  ресурсов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осуществлять педагогический и текущий контроль, оценку образовательной  деятельности учащихся,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 коррекцию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поведения и общения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использования </a:t>
            </a:r>
            <a:r>
              <a:rPr lang="ru-RU" sz="1600" b="1" spc="-100" dirty="0" err="1">
                <a:solidFill>
                  <a:srgbClr val="002060"/>
                </a:solidFill>
                <a:latin typeface="Arial"/>
                <a:cs typeface="Arial"/>
              </a:rPr>
              <a:t>профориентационных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возможностей 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занятия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создавать педагогические условия для формирования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благоприятного психологического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климата и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педагогической 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поддержки обучающихся 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обеспечить завершённость занятия, оригинальность формы его проведения </a:t>
            </a:r>
          </a:p>
          <a:p>
            <a:pPr marL="355600" marR="1504950" indent="-342900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Умение анализировать занятие для установления соответствия содержания, методов и  средств поставленным целям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и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  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задачам</a:t>
            </a:r>
            <a:endParaRPr lang="ru-RU" sz="1600" b="1" spc="-1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80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95115" y="1018144"/>
            <a:ext cx="11289150" cy="69713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75" algn="ctr">
              <a:lnSpc>
                <a:spcPts val="1835"/>
              </a:lnSpc>
              <a:spcBef>
                <a:spcPts val="95"/>
              </a:spcBef>
            </a:pPr>
            <a:r>
              <a:rPr lang="ru-RU" sz="2400" b="1" spc="-110" dirty="0">
                <a:solidFill>
                  <a:srgbClr val="C00000"/>
                </a:solidFill>
                <a:latin typeface="Trebuchet MS"/>
                <a:cs typeface="Trebuchet MS"/>
              </a:rPr>
              <a:t>Групповое </a:t>
            </a:r>
            <a:r>
              <a:rPr lang="ru-RU" sz="2400" b="1" spc="-95" dirty="0">
                <a:solidFill>
                  <a:srgbClr val="C00000"/>
                </a:solidFill>
                <a:latin typeface="Trebuchet MS"/>
                <a:cs typeface="Trebuchet MS"/>
              </a:rPr>
              <a:t>конкурсное </a:t>
            </a:r>
            <a:r>
              <a:rPr lang="ru-RU" sz="2400" b="1" spc="-100" dirty="0">
                <a:solidFill>
                  <a:srgbClr val="C00000"/>
                </a:solidFill>
                <a:latin typeface="Trebuchet MS"/>
                <a:cs typeface="Trebuchet MS"/>
              </a:rPr>
              <a:t>испытание </a:t>
            </a:r>
            <a:r>
              <a:rPr lang="ru-RU" sz="2400" b="1" spc="204" dirty="0">
                <a:solidFill>
                  <a:srgbClr val="C00000"/>
                </a:solidFill>
                <a:latin typeface="Trebuchet MS"/>
                <a:cs typeface="Trebuchet MS"/>
              </a:rPr>
              <a:t>–</a:t>
            </a:r>
            <a:r>
              <a:rPr lang="ru-RU" sz="2400" b="1" spc="-2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2400" b="1" spc="-70" dirty="0">
                <a:solidFill>
                  <a:srgbClr val="C00000"/>
                </a:solidFill>
                <a:latin typeface="Trebuchet MS"/>
                <a:cs typeface="Trebuchet MS"/>
              </a:rPr>
              <a:t>импровизированный </a:t>
            </a:r>
            <a:r>
              <a:rPr lang="ru-RU" sz="2400" b="1" spc="-100" dirty="0">
                <a:solidFill>
                  <a:srgbClr val="C00000"/>
                </a:solidFill>
                <a:latin typeface="Trebuchet MS"/>
                <a:cs typeface="Trebuchet MS"/>
              </a:rPr>
              <a:t>конкурс</a:t>
            </a:r>
            <a:endParaRPr lang="ru-RU" sz="2400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algn="ctr">
              <a:lnSpc>
                <a:spcPts val="1835"/>
              </a:lnSpc>
            </a:pPr>
            <a:r>
              <a:rPr lang="ru-RU" sz="2400" b="1" spc="-105" dirty="0">
                <a:solidFill>
                  <a:srgbClr val="C00000"/>
                </a:solidFill>
                <a:latin typeface="Trebuchet MS"/>
                <a:cs typeface="Trebuchet MS"/>
              </a:rPr>
              <a:t>«4 </a:t>
            </a:r>
            <a:r>
              <a:rPr lang="ru-RU" sz="2400" b="1" spc="-140" dirty="0">
                <a:solidFill>
                  <a:srgbClr val="C00000"/>
                </a:solidFill>
                <a:latin typeface="Trebuchet MS"/>
                <a:cs typeface="Trebuchet MS"/>
              </a:rPr>
              <a:t>К: </a:t>
            </a:r>
            <a:r>
              <a:rPr lang="ru-RU" sz="2400" b="1" spc="-80" dirty="0" err="1">
                <a:solidFill>
                  <a:srgbClr val="C00000"/>
                </a:solidFill>
                <a:latin typeface="Trebuchet MS"/>
                <a:cs typeface="Trebuchet MS"/>
              </a:rPr>
              <a:t>командообразование</a:t>
            </a:r>
            <a:r>
              <a:rPr lang="ru-RU" sz="2400" b="1" spc="-80" dirty="0">
                <a:solidFill>
                  <a:srgbClr val="C00000"/>
                </a:solidFill>
                <a:latin typeface="Trebuchet MS"/>
                <a:cs typeface="Trebuchet MS"/>
              </a:rPr>
              <a:t>, </a:t>
            </a:r>
            <a:r>
              <a:rPr lang="ru-RU" sz="2400" b="1" spc="-105" dirty="0">
                <a:solidFill>
                  <a:srgbClr val="C00000"/>
                </a:solidFill>
                <a:latin typeface="Trebuchet MS"/>
                <a:cs typeface="Trebuchet MS"/>
              </a:rPr>
              <a:t>креативность, </a:t>
            </a:r>
            <a:r>
              <a:rPr lang="ru-RU" sz="2400" b="1" spc="-80" dirty="0">
                <a:solidFill>
                  <a:srgbClr val="C00000"/>
                </a:solidFill>
                <a:latin typeface="Trebuchet MS"/>
                <a:cs typeface="Trebuchet MS"/>
              </a:rPr>
              <a:t>коммуникации,</a:t>
            </a:r>
            <a:r>
              <a:rPr lang="ru-RU" sz="24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2400" b="1" spc="-90" dirty="0">
                <a:solidFill>
                  <a:srgbClr val="C00000"/>
                </a:solidFill>
                <a:latin typeface="Trebuchet MS"/>
                <a:cs typeface="Trebuchet MS"/>
              </a:rPr>
              <a:t>компетенции»</a:t>
            </a:r>
            <a:endParaRPr lang="ru-RU" sz="24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379" y="2011711"/>
            <a:ext cx="12075622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Импровизированный конкурс «4 К: </a:t>
            </a:r>
            <a:r>
              <a:rPr lang="ru-RU" b="1" spc="-100" dirty="0" err="1">
                <a:solidFill>
                  <a:srgbClr val="002060"/>
                </a:solidFill>
                <a:latin typeface="Arial"/>
                <a:cs typeface="Arial"/>
              </a:rPr>
              <a:t>командообразование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, креативность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, коммуникации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, компетенции» нацелен на групповую,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командную деятельность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участников конкурса в соответствии с заданием, содержание  которого конкурсантам становится известно непосредственно пред началом  конкурсного испытания.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Конкурсанты методом случайной выборки в ходе жеребьевки формируются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в несколько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групп.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Знакомятся с содержанием и регламентов конкурсного  испытания и приступают к выполнению задания в соответствии </a:t>
            </a:r>
            <a:r>
              <a:rPr lang="ru-RU" b="1" spc="-100" dirty="0" smtClean="0">
                <a:solidFill>
                  <a:srgbClr val="002060"/>
                </a:solidFill>
                <a:latin typeface="Arial"/>
                <a:cs typeface="Arial"/>
              </a:rPr>
              <a:t>с регламентом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конкурса.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В ходе группового выполнения задания конкурсанты  самостоятельно общаются, взаимодействуют, определяются в планировании  и ходе выполнения задания и представления его результатов. Выполнение  задания, процесс и результаты осуществляются в присутствии членов жюри.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Продолжительность конкурсного испытания – 2,5 часа. Задание конкурсанты  получают непосредственно перед конкурсным испытанием.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Конкурсное испытание выявляет владение финалистами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Конкурса современных </a:t>
            </a:r>
            <a:r>
              <a:rPr lang="ru-RU" b="1" spc="-100" dirty="0">
                <a:solidFill>
                  <a:srgbClr val="002060"/>
                </a:solidFill>
                <a:latin typeface="Arial"/>
                <a:cs typeface="Arial"/>
              </a:rPr>
              <a:t>востребованных компетенций: креативности, коммуникации,  универсальных компетенций, умений продуктивно работать в команде и  выстраивать конструктивное профессиональное взаимодействие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01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95115" y="1018144"/>
            <a:ext cx="11289150" cy="88066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75" algn="ctr">
              <a:lnSpc>
                <a:spcPts val="1835"/>
              </a:lnSpc>
              <a:spcBef>
                <a:spcPts val="95"/>
              </a:spcBef>
            </a:pPr>
            <a:r>
              <a:rPr lang="ru-RU" sz="2400" b="1" spc="-70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lang="ru-RU" sz="2400" b="1" spc="-70" dirty="0" smtClean="0">
                <a:solidFill>
                  <a:srgbClr val="C00000"/>
                </a:solidFill>
                <a:latin typeface="Trebuchet MS"/>
                <a:cs typeface="Trebuchet MS"/>
              </a:rPr>
              <a:t>мпровизированный </a:t>
            </a:r>
            <a:r>
              <a:rPr lang="ru-RU" sz="2400" b="1" spc="-100" dirty="0" smtClean="0">
                <a:solidFill>
                  <a:srgbClr val="C00000"/>
                </a:solidFill>
                <a:latin typeface="Trebuchet MS"/>
                <a:cs typeface="Trebuchet MS"/>
              </a:rPr>
              <a:t>конкурс </a:t>
            </a:r>
            <a:r>
              <a:rPr lang="ru-RU" sz="2400" b="1" spc="-105" dirty="0" smtClean="0">
                <a:solidFill>
                  <a:srgbClr val="C00000"/>
                </a:solidFill>
                <a:latin typeface="Trebuchet MS"/>
                <a:cs typeface="Trebuchet MS"/>
              </a:rPr>
              <a:t>«</a:t>
            </a:r>
            <a:r>
              <a:rPr lang="ru-RU" sz="2400" b="1" spc="-105" dirty="0">
                <a:solidFill>
                  <a:srgbClr val="C00000"/>
                </a:solidFill>
                <a:latin typeface="Trebuchet MS"/>
                <a:cs typeface="Trebuchet MS"/>
              </a:rPr>
              <a:t>4 </a:t>
            </a:r>
            <a:r>
              <a:rPr lang="ru-RU" sz="2400" b="1" spc="-140" dirty="0">
                <a:solidFill>
                  <a:srgbClr val="C00000"/>
                </a:solidFill>
                <a:latin typeface="Trebuchet MS"/>
                <a:cs typeface="Trebuchet MS"/>
              </a:rPr>
              <a:t>К: </a:t>
            </a:r>
            <a:r>
              <a:rPr lang="ru-RU" sz="2400" b="1" spc="-80" dirty="0" err="1">
                <a:solidFill>
                  <a:srgbClr val="C00000"/>
                </a:solidFill>
                <a:latin typeface="Trebuchet MS"/>
                <a:cs typeface="Trebuchet MS"/>
              </a:rPr>
              <a:t>командообразование</a:t>
            </a:r>
            <a:r>
              <a:rPr lang="ru-RU" sz="2400" b="1" spc="-80" dirty="0">
                <a:solidFill>
                  <a:srgbClr val="C00000"/>
                </a:solidFill>
                <a:latin typeface="Trebuchet MS"/>
                <a:cs typeface="Trebuchet MS"/>
              </a:rPr>
              <a:t>, </a:t>
            </a:r>
            <a:r>
              <a:rPr lang="ru-RU" sz="2400" b="1" spc="-105" dirty="0">
                <a:solidFill>
                  <a:srgbClr val="C00000"/>
                </a:solidFill>
                <a:latin typeface="Trebuchet MS"/>
                <a:cs typeface="Trebuchet MS"/>
              </a:rPr>
              <a:t>креативность</a:t>
            </a:r>
            <a:r>
              <a:rPr lang="ru-RU" sz="2400" b="1" spc="-105" dirty="0" smtClean="0">
                <a:solidFill>
                  <a:srgbClr val="C00000"/>
                </a:solidFill>
                <a:latin typeface="Trebuchet MS"/>
                <a:cs typeface="Trebuchet MS"/>
              </a:rPr>
              <a:t>,</a:t>
            </a:r>
          </a:p>
          <a:p>
            <a:pPr marL="3175" algn="ctr">
              <a:lnSpc>
                <a:spcPts val="1835"/>
              </a:lnSpc>
              <a:spcBef>
                <a:spcPts val="95"/>
              </a:spcBef>
            </a:pPr>
            <a:r>
              <a:rPr lang="ru-RU" sz="300" b="1" spc="-105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2400" b="1" spc="-80" dirty="0" smtClean="0">
                <a:solidFill>
                  <a:srgbClr val="C00000"/>
                </a:solidFill>
                <a:latin typeface="Trebuchet MS"/>
                <a:cs typeface="Trebuchet MS"/>
              </a:rPr>
              <a:t>коммуникации</a:t>
            </a:r>
            <a:r>
              <a:rPr lang="ru-RU" sz="2400" b="1" spc="-80" dirty="0">
                <a:solidFill>
                  <a:srgbClr val="C00000"/>
                </a:solidFill>
                <a:latin typeface="Trebuchet MS"/>
                <a:cs typeface="Trebuchet MS"/>
              </a:rPr>
              <a:t>,</a:t>
            </a:r>
            <a:r>
              <a:rPr lang="ru-RU" sz="2400" b="1" spc="-20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2400" b="1" spc="-90" dirty="0">
                <a:solidFill>
                  <a:srgbClr val="C00000"/>
                </a:solidFill>
                <a:latin typeface="Trebuchet MS"/>
                <a:cs typeface="Trebuchet MS"/>
              </a:rPr>
              <a:t>компетенции</a:t>
            </a:r>
            <a:r>
              <a:rPr lang="ru-RU" sz="2400" b="1" spc="-90" dirty="0" smtClean="0">
                <a:solidFill>
                  <a:srgbClr val="C00000"/>
                </a:solidFill>
                <a:latin typeface="Trebuchet MS"/>
                <a:cs typeface="Trebuchet MS"/>
              </a:rPr>
              <a:t>» КРИТЕРИИ</a:t>
            </a:r>
            <a:endParaRPr lang="ru-RU" sz="24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379" y="2011711"/>
            <a:ext cx="120756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Умение продуктивно работать в команде, выстраивать  конструктивное взаимодействие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Владение техниками и приемами общения (слушания,  убеждения) и вовлечения в деятельность с </a:t>
            </a: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учетом индивидуальных 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особенностей членов команды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Владение навыками критического мышления и  коллективного принятия решений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Креативность и оригинальность предлагаемых решений  и коммуникативных тактик</a:t>
            </a:r>
          </a:p>
          <a:p>
            <a:pPr marL="355600" marR="1504950" indent="-3429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Умение проявлять самостоятельность и </a:t>
            </a:r>
            <a:r>
              <a:rPr lang="ru-RU" sz="2400" b="1" spc="-100" dirty="0" smtClean="0">
                <a:solidFill>
                  <a:srgbClr val="002060"/>
                </a:solidFill>
                <a:latin typeface="Arial"/>
                <a:cs typeface="Arial"/>
              </a:rPr>
              <a:t>лидерские качества </a:t>
            </a: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в принятии ответственных решений в условиях  неопределенности</a:t>
            </a:r>
          </a:p>
        </p:txBody>
      </p:sp>
    </p:spTree>
    <p:extLst>
      <p:ext uri="{BB962C8B-B14F-4D97-AF65-F5344CB8AC3E}">
        <p14:creationId xmlns:p14="http://schemas.microsoft.com/office/powerpoint/2010/main" val="41131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155879"/>
            <a:ext cx="11289150" cy="51149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ИЗМЕНЕНИЕ ПОРЯДКА </a:t>
            </a:r>
            <a:r>
              <a:rPr lang="ru-RU" sz="2800" b="1" dirty="0" smtClean="0">
                <a:solidFill>
                  <a:srgbClr val="C00000"/>
                </a:solidFill>
              </a:rPr>
              <a:t>ВТОРОГО ТУРА  </a:t>
            </a:r>
            <a:r>
              <a:rPr lang="ru-RU" sz="2800" b="1" dirty="0" smtClean="0">
                <a:solidFill>
                  <a:srgbClr val="0070C0"/>
                </a:solidFill>
              </a:rPr>
              <a:t>ФИНАЛЬНОГО ОЧНОГО ЭТАПА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6253" y="2488112"/>
            <a:ext cx="2956509" cy="3015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36905">
              <a:lnSpc>
                <a:spcPts val="2300"/>
              </a:lnSpc>
              <a:tabLst>
                <a:tab pos="354965" algn="l"/>
                <a:tab pos="35560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Проводилось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для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6 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финалистов</a:t>
            </a:r>
          </a:p>
          <a:p>
            <a:pPr marL="298450" marR="5080" indent="-285750">
              <a:lnSpc>
                <a:spcPct val="80700"/>
              </a:lnSpc>
              <a:spcBef>
                <a:spcPts val="231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Импровизированный  конкурс (эссе на  заданную тему);</a:t>
            </a:r>
          </a:p>
          <a:p>
            <a:pPr marL="298450" marR="403860" indent="-285750">
              <a:lnSpc>
                <a:spcPct val="80500"/>
              </a:lnSpc>
              <a:spcBef>
                <a:spcPts val="1890"/>
              </a:spcBef>
              <a:buSzPct val="83333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«Круглый стол» с  участием Министра  (заместителем  Министра РФ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)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1209" y="2144376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2018 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30225" y="2418264"/>
            <a:ext cx="0" cy="37414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58004" y="2144375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2019 </a:t>
            </a:r>
            <a:r>
              <a:rPr lang="ru-RU" sz="2400" b="1" dirty="0">
                <a:solidFill>
                  <a:srgbClr val="0070C0"/>
                </a:solidFill>
              </a:rPr>
              <a:t>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64428" y="2692109"/>
            <a:ext cx="7606147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Проводится для 8 финалистов</a:t>
            </a:r>
          </a:p>
          <a:p>
            <a:pPr marL="355600" marR="5080" indent="-342900">
              <a:lnSpc>
                <a:spcPts val="1920"/>
              </a:lnSpc>
              <a:spcBef>
                <a:spcPts val="19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Индивидуальное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конкурсное 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испытание «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Педагогическое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многоборье» (решение педагогической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	задачи	и 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педагогической 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ситуации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); </a:t>
            </a:r>
          </a:p>
          <a:p>
            <a:pPr marL="355600" indent="-342900">
              <a:lnSpc>
                <a:spcPts val="2160"/>
              </a:lnSpc>
              <a:spcBef>
                <a:spcPts val="146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Конкурсное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испытание «Педагогическая риторика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»  диалог с заместителем Министра  Министерства просвещения РФ 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(представителем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52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219000"/>
            <a:ext cx="11289150" cy="520997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ФИНАЛЬНЫЙ (очный) ЭТАП КОНКУРСА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7585" y="1782765"/>
            <a:ext cx="11161796" cy="73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15"/>
              </a:spcBef>
            </a:pPr>
            <a:r>
              <a:rPr lang="ru-RU" spc="-90" dirty="0">
                <a:solidFill>
                  <a:srgbClr val="C00000"/>
                </a:solidFill>
                <a:latin typeface="Arial"/>
                <a:cs typeface="Arial"/>
              </a:rPr>
              <a:t>Конкурсные </a:t>
            </a:r>
            <a:r>
              <a:rPr lang="ru-RU" spc="-114" dirty="0">
                <a:solidFill>
                  <a:srgbClr val="C00000"/>
                </a:solidFill>
                <a:latin typeface="Arial"/>
                <a:cs typeface="Arial"/>
              </a:rPr>
              <a:t>испытания </a:t>
            </a:r>
            <a:r>
              <a:rPr lang="ru-RU" spc="-105" dirty="0">
                <a:solidFill>
                  <a:srgbClr val="C00000"/>
                </a:solidFill>
                <a:latin typeface="Arial"/>
                <a:cs typeface="Arial"/>
              </a:rPr>
              <a:t>второго </a:t>
            </a:r>
            <a:r>
              <a:rPr lang="ru-RU" spc="-140" dirty="0">
                <a:solidFill>
                  <a:srgbClr val="C00000"/>
                </a:solidFill>
                <a:latin typeface="Arial"/>
                <a:cs typeface="Arial"/>
              </a:rPr>
              <a:t>тура </a:t>
            </a:r>
            <a:r>
              <a:rPr lang="ru-RU" spc="-145" dirty="0">
                <a:solidFill>
                  <a:srgbClr val="C00000"/>
                </a:solidFill>
                <a:latin typeface="Arial"/>
                <a:cs typeface="Arial"/>
              </a:rPr>
              <a:t>федерального </a:t>
            </a:r>
            <a:r>
              <a:rPr lang="ru-RU" spc="-135" dirty="0">
                <a:solidFill>
                  <a:srgbClr val="C00000"/>
                </a:solidFill>
                <a:latin typeface="Arial"/>
                <a:cs typeface="Arial"/>
              </a:rPr>
              <a:t>финального </a:t>
            </a:r>
            <a:r>
              <a:rPr lang="ru-RU" spc="-80" dirty="0">
                <a:solidFill>
                  <a:srgbClr val="C00000"/>
                </a:solidFill>
                <a:latin typeface="Arial"/>
                <a:cs typeface="Arial"/>
              </a:rPr>
              <a:t>(очного)</a:t>
            </a:r>
            <a:r>
              <a:rPr lang="ru-RU" spc="-1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pc="-140" dirty="0">
                <a:solidFill>
                  <a:srgbClr val="C00000"/>
                </a:solidFill>
                <a:latin typeface="Arial"/>
                <a:cs typeface="Arial"/>
              </a:rPr>
              <a:t>этапа:</a:t>
            </a:r>
            <a:endParaRPr lang="ru-RU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720"/>
              </a:spcBef>
            </a:pPr>
            <a:r>
              <a:rPr lang="ru-RU" spc="-105" dirty="0" smtClean="0">
                <a:solidFill>
                  <a:srgbClr val="C00000"/>
                </a:solidFill>
                <a:latin typeface="Arial"/>
                <a:cs typeface="Arial"/>
              </a:rPr>
              <a:t>Индивидуальное </a:t>
            </a:r>
            <a:r>
              <a:rPr lang="ru-RU" spc="-70" dirty="0">
                <a:solidFill>
                  <a:srgbClr val="C00000"/>
                </a:solidFill>
                <a:latin typeface="Arial"/>
                <a:cs typeface="Arial"/>
              </a:rPr>
              <a:t>конкурсное </a:t>
            </a:r>
            <a:r>
              <a:rPr lang="ru-RU" spc="-114" dirty="0">
                <a:solidFill>
                  <a:srgbClr val="C00000"/>
                </a:solidFill>
                <a:latin typeface="Arial"/>
                <a:cs typeface="Arial"/>
              </a:rPr>
              <a:t>испытание «Педагогическое</a:t>
            </a:r>
            <a:r>
              <a:rPr lang="ru-RU" spc="-2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pc="-85" dirty="0">
                <a:solidFill>
                  <a:srgbClr val="C00000"/>
                </a:solidFill>
                <a:latin typeface="Arial"/>
                <a:cs typeface="Arial"/>
              </a:rPr>
              <a:t>многоборье»</a:t>
            </a:r>
            <a:endParaRPr lang="ru-RU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9" name="object 6"/>
          <p:cNvSpPr txBox="1"/>
          <p:nvPr/>
        </p:nvSpPr>
        <p:spPr>
          <a:xfrm>
            <a:off x="517585" y="2747125"/>
            <a:ext cx="4876800" cy="888064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445"/>
              </a:spcBef>
            </a:pPr>
            <a:r>
              <a:rPr sz="1800" spc="-95" dirty="0">
                <a:solidFill>
                  <a:srgbClr val="002060"/>
                </a:solidFill>
                <a:latin typeface="Arial"/>
                <a:cs typeface="Arial"/>
              </a:rPr>
              <a:t>Педагогическая </a:t>
            </a:r>
            <a:r>
              <a:rPr sz="1800" spc="-105" dirty="0">
                <a:solidFill>
                  <a:srgbClr val="002060"/>
                </a:solidFill>
                <a:latin typeface="Arial"/>
                <a:cs typeface="Arial"/>
              </a:rPr>
              <a:t>задача </a:t>
            </a:r>
            <a:r>
              <a:rPr sz="1800" spc="-45" dirty="0">
                <a:solidFill>
                  <a:srgbClr val="002060"/>
                </a:solidFill>
                <a:latin typeface="Arial"/>
                <a:cs typeface="Arial"/>
              </a:rPr>
              <a:t>по</a:t>
            </a:r>
            <a:r>
              <a:rPr sz="1800" spc="-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002060"/>
                </a:solidFill>
                <a:latin typeface="Arial"/>
                <a:cs typeface="Arial"/>
              </a:rPr>
              <a:t>теме</a:t>
            </a:r>
            <a:endParaRPr sz="1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800" spc="-85" dirty="0">
                <a:solidFill>
                  <a:srgbClr val="002060"/>
                </a:solidFill>
                <a:latin typeface="Arial"/>
                <a:cs typeface="Arial"/>
              </a:rPr>
              <a:t>«Педагогические технологии </a:t>
            </a:r>
            <a:r>
              <a:rPr sz="1800" spc="-35" dirty="0">
                <a:solidFill>
                  <a:srgbClr val="002060"/>
                </a:solidFill>
                <a:latin typeface="Arial"/>
                <a:cs typeface="Arial"/>
              </a:rPr>
              <a:t>и</a:t>
            </a:r>
            <a:r>
              <a:rPr sz="1800" spc="-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002060"/>
                </a:solidFill>
                <a:latin typeface="Arial"/>
                <a:cs typeface="Arial"/>
              </a:rPr>
              <a:t>практики</a:t>
            </a:r>
            <a:endParaRPr sz="1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spc="-90" dirty="0">
                <a:solidFill>
                  <a:srgbClr val="002060"/>
                </a:solidFill>
                <a:latin typeface="Arial"/>
                <a:cs typeface="Arial"/>
              </a:rPr>
              <a:t>обеспечения </a:t>
            </a:r>
            <a:r>
              <a:rPr sz="1800" spc="-114" dirty="0">
                <a:solidFill>
                  <a:srgbClr val="002060"/>
                </a:solidFill>
                <a:latin typeface="Arial"/>
                <a:cs typeface="Arial"/>
              </a:rPr>
              <a:t>успеха </a:t>
            </a:r>
            <a:r>
              <a:rPr sz="1800" spc="-45" dirty="0">
                <a:solidFill>
                  <a:srgbClr val="002060"/>
                </a:solidFill>
                <a:latin typeface="Arial"/>
                <a:cs typeface="Arial"/>
              </a:rPr>
              <a:t>каждого</a:t>
            </a:r>
            <a:r>
              <a:rPr sz="18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002060"/>
                </a:solidFill>
                <a:latin typeface="Arial"/>
                <a:cs typeface="Arial"/>
              </a:rPr>
              <a:t>ребенка»</a:t>
            </a:r>
            <a:endParaRPr sz="18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1" name="object 7"/>
          <p:cNvSpPr txBox="1"/>
          <p:nvPr/>
        </p:nvSpPr>
        <p:spPr>
          <a:xfrm>
            <a:off x="6098483" y="2747124"/>
            <a:ext cx="5104130" cy="75020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94310" rIns="0" bIns="0" rtlCol="0">
            <a:spAutoFit/>
          </a:bodyPr>
          <a:lstStyle/>
          <a:p>
            <a:pPr marL="1270" algn="ctr">
              <a:spcBef>
                <a:spcPts val="1530"/>
              </a:spcBef>
            </a:pPr>
            <a:r>
              <a:rPr spc="-95" dirty="0">
                <a:solidFill>
                  <a:srgbClr val="002060"/>
                </a:solidFill>
                <a:latin typeface="Arial"/>
                <a:cs typeface="Arial"/>
              </a:rPr>
              <a:t>Педагогическая ситуация по теме «Педагог –</a:t>
            </a:r>
          </a:p>
          <a:p>
            <a:pPr marL="1270" algn="ctr"/>
            <a:r>
              <a:rPr spc="-95" dirty="0">
                <a:solidFill>
                  <a:srgbClr val="002060"/>
                </a:solidFill>
                <a:latin typeface="Arial"/>
                <a:cs typeface="Arial"/>
              </a:rPr>
              <a:t>родитель – обучающийся»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3258962" y="2444912"/>
            <a:ext cx="2425846" cy="30221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84808" y="2444912"/>
            <a:ext cx="2104845" cy="302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85346" y="3725589"/>
            <a:ext cx="11222181" cy="2172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pc="-110" dirty="0">
                <a:solidFill>
                  <a:srgbClr val="002060"/>
                </a:solidFill>
                <a:latin typeface="Arial"/>
                <a:cs typeface="Arial"/>
              </a:rPr>
              <a:t>Регламент: </a:t>
            </a:r>
            <a:r>
              <a:rPr lang="ru-RU" spc="-75" dirty="0">
                <a:solidFill>
                  <a:srgbClr val="002060"/>
                </a:solidFill>
                <a:latin typeface="Arial"/>
                <a:cs typeface="Arial"/>
              </a:rPr>
              <a:t>подготовка </a:t>
            </a:r>
            <a:r>
              <a:rPr lang="ru-RU" spc="-105" dirty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ru-RU" spc="-90" dirty="0">
                <a:solidFill>
                  <a:srgbClr val="002060"/>
                </a:solidFill>
                <a:latin typeface="Arial"/>
                <a:cs typeface="Arial"/>
              </a:rPr>
              <a:t>60 </a:t>
            </a:r>
            <a:r>
              <a:rPr lang="ru-RU" spc="-60" dirty="0">
                <a:solidFill>
                  <a:srgbClr val="002060"/>
                </a:solidFill>
                <a:latin typeface="Arial"/>
                <a:cs typeface="Arial"/>
              </a:rPr>
              <a:t>минут; </a:t>
            </a:r>
            <a:r>
              <a:rPr lang="ru-RU" spc="-95" dirty="0">
                <a:solidFill>
                  <a:srgbClr val="002060"/>
                </a:solidFill>
                <a:latin typeface="Arial"/>
                <a:cs typeface="Arial"/>
              </a:rPr>
              <a:t>представление </a:t>
            </a:r>
            <a:r>
              <a:rPr lang="ru-RU" spc="-40" dirty="0">
                <a:solidFill>
                  <a:srgbClr val="002060"/>
                </a:solidFill>
                <a:latin typeface="Arial"/>
                <a:cs typeface="Arial"/>
              </a:rPr>
              <a:t>каждой </a:t>
            </a:r>
            <a:r>
              <a:rPr lang="ru-RU" spc="-90" dirty="0">
                <a:solidFill>
                  <a:srgbClr val="002060"/>
                </a:solidFill>
                <a:latin typeface="Arial"/>
                <a:cs typeface="Arial"/>
              </a:rPr>
              <a:t>задачи </a:t>
            </a:r>
            <a:r>
              <a:rPr lang="ru-RU" spc="-105" dirty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ru-RU" spc="-70" dirty="0">
                <a:solidFill>
                  <a:srgbClr val="002060"/>
                </a:solidFill>
                <a:latin typeface="Arial"/>
                <a:cs typeface="Arial"/>
              </a:rPr>
              <a:t>не </a:t>
            </a:r>
            <a:r>
              <a:rPr lang="ru-RU" spc="-105" dirty="0">
                <a:solidFill>
                  <a:srgbClr val="002060"/>
                </a:solidFill>
                <a:latin typeface="Arial"/>
                <a:cs typeface="Arial"/>
              </a:rPr>
              <a:t>более </a:t>
            </a:r>
            <a:r>
              <a:rPr lang="ru-RU" spc="-90" dirty="0">
                <a:solidFill>
                  <a:srgbClr val="002060"/>
                </a:solidFill>
                <a:latin typeface="Arial"/>
                <a:cs typeface="Arial"/>
              </a:rPr>
              <a:t>5</a:t>
            </a:r>
            <a:r>
              <a:rPr lang="ru-RU" spc="-1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pc="-65" dirty="0">
                <a:solidFill>
                  <a:srgbClr val="002060"/>
                </a:solidFill>
                <a:latin typeface="Arial"/>
                <a:cs typeface="Arial"/>
              </a:rPr>
              <a:t>минут</a:t>
            </a:r>
            <a:endParaRPr lang="ru-RU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 algn="ctr">
              <a:lnSpc>
                <a:spcPts val="2735"/>
              </a:lnSpc>
              <a:spcBef>
                <a:spcPts val="670"/>
              </a:spcBef>
            </a:pPr>
            <a:r>
              <a:rPr lang="ru-RU" spc="-105" dirty="0" smtClean="0">
                <a:solidFill>
                  <a:srgbClr val="C00000"/>
                </a:solidFill>
                <a:latin typeface="Arial"/>
                <a:cs typeface="Arial"/>
              </a:rPr>
              <a:t>«Педагогическая </a:t>
            </a:r>
            <a:r>
              <a:rPr lang="ru-RU" spc="-105" dirty="0">
                <a:solidFill>
                  <a:srgbClr val="C00000"/>
                </a:solidFill>
                <a:latin typeface="Arial"/>
                <a:cs typeface="Arial"/>
              </a:rPr>
              <a:t>риторика» - диалог с заместителем Министра (представителем</a:t>
            </a:r>
          </a:p>
          <a:p>
            <a:pPr marL="12700" algn="ctr">
              <a:lnSpc>
                <a:spcPts val="2735"/>
              </a:lnSpc>
            </a:pPr>
            <a:r>
              <a:rPr lang="ru-RU" spc="-105" dirty="0" err="1">
                <a:solidFill>
                  <a:srgbClr val="C00000"/>
                </a:solidFill>
                <a:latin typeface="Arial"/>
                <a:cs typeface="Arial"/>
              </a:rPr>
              <a:t>Минпросвещения</a:t>
            </a:r>
            <a:r>
              <a:rPr lang="ru-RU" spc="-105" dirty="0">
                <a:solidFill>
                  <a:srgbClr val="C00000"/>
                </a:solidFill>
                <a:latin typeface="Arial"/>
                <a:cs typeface="Arial"/>
              </a:rPr>
              <a:t> России)</a:t>
            </a: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lang="ru-RU" spc="-120" dirty="0">
                <a:solidFill>
                  <a:srgbClr val="002060"/>
                </a:solidFill>
                <a:latin typeface="Arial"/>
                <a:cs typeface="Arial"/>
              </a:rPr>
              <a:t>Регламент </a:t>
            </a:r>
            <a:r>
              <a:rPr lang="ru-RU" spc="-105" dirty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ru-RU" spc="-90" dirty="0">
                <a:solidFill>
                  <a:srgbClr val="002060"/>
                </a:solidFill>
                <a:latin typeface="Arial"/>
                <a:cs typeface="Arial"/>
              </a:rPr>
              <a:t>60</a:t>
            </a:r>
            <a:r>
              <a:rPr lang="ru-RU" spc="-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pc="-65" dirty="0">
                <a:solidFill>
                  <a:srgbClr val="002060"/>
                </a:solidFill>
                <a:latin typeface="Arial"/>
                <a:cs typeface="Arial"/>
              </a:rPr>
              <a:t>минут</a:t>
            </a:r>
            <a:endParaRPr lang="ru-RU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>
              <a:lnSpc>
                <a:spcPts val="2050"/>
              </a:lnSpc>
              <a:spcBef>
                <a:spcPts val="780"/>
              </a:spcBef>
            </a:pPr>
            <a:r>
              <a:rPr lang="ru-RU" i="1" spc="-155" dirty="0">
                <a:solidFill>
                  <a:srgbClr val="002060"/>
                </a:solidFill>
                <a:latin typeface="Arial"/>
                <a:cs typeface="Arial"/>
              </a:rPr>
              <a:t>Тема </a:t>
            </a:r>
            <a:r>
              <a:rPr lang="ru-RU" i="1" spc="-75" dirty="0">
                <a:solidFill>
                  <a:srgbClr val="002060"/>
                </a:solidFill>
                <a:latin typeface="Arial"/>
                <a:cs typeface="Arial"/>
              </a:rPr>
              <a:t>данного </a:t>
            </a:r>
            <a:r>
              <a:rPr lang="ru-RU" i="1" spc="-85" dirty="0">
                <a:solidFill>
                  <a:srgbClr val="002060"/>
                </a:solidFill>
                <a:latin typeface="Arial"/>
                <a:cs typeface="Arial"/>
              </a:rPr>
              <a:t>конкурсного </a:t>
            </a:r>
            <a:r>
              <a:rPr lang="ru-RU" i="1" spc="-95" dirty="0">
                <a:solidFill>
                  <a:srgbClr val="002060"/>
                </a:solidFill>
                <a:latin typeface="Arial"/>
                <a:cs typeface="Arial"/>
              </a:rPr>
              <a:t>испытания </a:t>
            </a:r>
            <a:r>
              <a:rPr lang="ru-RU" i="1" spc="-90" dirty="0">
                <a:solidFill>
                  <a:srgbClr val="002060"/>
                </a:solidFill>
                <a:latin typeface="Arial"/>
                <a:cs typeface="Arial"/>
              </a:rPr>
              <a:t>будет </a:t>
            </a:r>
            <a:r>
              <a:rPr lang="ru-RU" i="1" spc="-80" dirty="0">
                <a:solidFill>
                  <a:srgbClr val="002060"/>
                </a:solidFill>
                <a:latin typeface="Arial"/>
                <a:cs typeface="Arial"/>
              </a:rPr>
              <a:t>опубликована </a:t>
            </a:r>
            <a:r>
              <a:rPr lang="ru-RU" i="1" spc="-60" dirty="0">
                <a:solidFill>
                  <a:srgbClr val="002060"/>
                </a:solidFill>
                <a:latin typeface="Arial"/>
                <a:cs typeface="Arial"/>
              </a:rPr>
              <a:t>на </a:t>
            </a:r>
            <a:r>
              <a:rPr lang="ru-RU" i="1" spc="-105" dirty="0" err="1">
                <a:solidFill>
                  <a:srgbClr val="002060"/>
                </a:solidFill>
                <a:latin typeface="Arial"/>
                <a:cs typeface="Arial"/>
              </a:rPr>
              <a:t>интернет-ресурсе</a:t>
            </a:r>
            <a:r>
              <a:rPr lang="ru-RU" i="1" spc="-1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spc="-90" dirty="0">
                <a:solidFill>
                  <a:srgbClr val="002060"/>
                </a:solidFill>
                <a:latin typeface="Arial"/>
                <a:cs typeface="Arial"/>
              </a:rPr>
              <a:t>Конкурса </a:t>
            </a:r>
            <a:r>
              <a:rPr lang="ru-RU" i="1" spc="-85" dirty="0">
                <a:solidFill>
                  <a:srgbClr val="002060"/>
                </a:solidFill>
                <a:latin typeface="Arial"/>
                <a:cs typeface="Arial"/>
              </a:rPr>
              <a:t>за </a:t>
            </a:r>
            <a:r>
              <a:rPr lang="ru-RU" i="1" spc="-90" dirty="0">
                <a:solidFill>
                  <a:srgbClr val="002060"/>
                </a:solidFill>
                <a:latin typeface="Arial"/>
                <a:cs typeface="Arial"/>
              </a:rPr>
              <a:t>10 </a:t>
            </a:r>
            <a:r>
              <a:rPr lang="ru-RU" i="1" spc="-80" dirty="0">
                <a:solidFill>
                  <a:srgbClr val="002060"/>
                </a:solidFill>
                <a:latin typeface="Arial"/>
                <a:cs typeface="Arial"/>
              </a:rPr>
              <a:t>дней</a:t>
            </a:r>
            <a:r>
              <a:rPr lang="ru-RU" i="1" spc="1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spc="-65" dirty="0">
                <a:solidFill>
                  <a:srgbClr val="002060"/>
                </a:solidFill>
                <a:latin typeface="Arial"/>
                <a:cs typeface="Arial"/>
              </a:rPr>
              <a:t>до</a:t>
            </a:r>
            <a:endParaRPr lang="ru-RU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lang="ru-RU" i="1" spc="-80" dirty="0">
                <a:solidFill>
                  <a:srgbClr val="002060"/>
                </a:solidFill>
                <a:latin typeface="Arial"/>
                <a:cs typeface="Arial"/>
              </a:rPr>
              <a:t>начала </a:t>
            </a:r>
            <a:r>
              <a:rPr lang="ru-RU" i="1" spc="-105" dirty="0">
                <a:solidFill>
                  <a:srgbClr val="002060"/>
                </a:solidFill>
                <a:latin typeface="Arial"/>
                <a:cs typeface="Arial"/>
              </a:rPr>
              <a:t>федерального </a:t>
            </a:r>
            <a:r>
              <a:rPr lang="ru-RU" i="1" spc="-100" dirty="0">
                <a:solidFill>
                  <a:srgbClr val="002060"/>
                </a:solidFill>
                <a:latin typeface="Arial"/>
                <a:cs typeface="Arial"/>
              </a:rPr>
              <a:t>финального </a:t>
            </a:r>
            <a:r>
              <a:rPr lang="ru-RU" i="1" spc="-80" dirty="0">
                <a:solidFill>
                  <a:srgbClr val="002060"/>
                </a:solidFill>
                <a:latin typeface="Arial"/>
                <a:cs typeface="Arial"/>
              </a:rPr>
              <a:t>(очного) </a:t>
            </a:r>
            <a:r>
              <a:rPr lang="ru-RU" i="1" spc="-75" dirty="0">
                <a:solidFill>
                  <a:srgbClr val="002060"/>
                </a:solidFill>
                <a:latin typeface="Arial"/>
                <a:cs typeface="Arial"/>
              </a:rPr>
              <a:t>этапа</a:t>
            </a:r>
            <a:r>
              <a:rPr lang="ru-RU" i="1" spc="-1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spc="-90" dirty="0">
                <a:solidFill>
                  <a:srgbClr val="002060"/>
                </a:solidFill>
                <a:latin typeface="Arial"/>
                <a:cs typeface="Arial"/>
              </a:rPr>
              <a:t>Конкурса</a:t>
            </a:r>
            <a:endParaRPr lang="ru-RU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2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16379" y="1009932"/>
            <a:ext cx="11289150" cy="5532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75" algn="ctr">
              <a:lnSpc>
                <a:spcPts val="1835"/>
              </a:lnSpc>
              <a:spcBef>
                <a:spcPts val="95"/>
              </a:spcBef>
            </a:pPr>
            <a:r>
              <a:rPr lang="ru-RU" sz="3600" b="1" spc="-245" dirty="0">
                <a:solidFill>
                  <a:srgbClr val="C00000"/>
                </a:solidFill>
              </a:rPr>
              <a:t>Педагогическое</a:t>
            </a:r>
            <a:r>
              <a:rPr lang="ru-RU" sz="3600" b="1" spc="-310" dirty="0">
                <a:solidFill>
                  <a:srgbClr val="C00000"/>
                </a:solidFill>
              </a:rPr>
              <a:t> </a:t>
            </a:r>
            <a:r>
              <a:rPr lang="ru-RU" sz="3600" b="1" spc="-310" dirty="0" smtClean="0">
                <a:solidFill>
                  <a:srgbClr val="C00000"/>
                </a:solidFill>
              </a:rPr>
              <a:t>  </a:t>
            </a:r>
            <a:r>
              <a:rPr lang="ru-RU" sz="3600" b="1" spc="-180" dirty="0" smtClean="0">
                <a:solidFill>
                  <a:srgbClr val="C00000"/>
                </a:solidFill>
              </a:rPr>
              <a:t>многоборье</a:t>
            </a:r>
            <a:endParaRPr lang="ru-RU" sz="36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379" y="2011711"/>
            <a:ext cx="120756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1504950" indent="-457200" algn="ctr">
              <a:spcBef>
                <a:spcPts val="640"/>
              </a:spcBef>
              <a:buFont typeface="Wingdings" panose="05000000000000000000" pitchFamily="2" charset="2"/>
              <a:buChar char="v"/>
              <a:tabLst>
                <a:tab pos="355600" algn="l"/>
                <a:tab pos="356235" algn="l"/>
                <a:tab pos="3636645" algn="l"/>
              </a:tabLst>
            </a:pPr>
            <a:r>
              <a:rPr lang="ru-RU" sz="3200" b="1" spc="-100" dirty="0">
                <a:solidFill>
                  <a:srgbClr val="002060"/>
                </a:solidFill>
                <a:latin typeface="Arial"/>
                <a:cs typeface="Arial"/>
              </a:rPr>
              <a:t>Конкурсное испытание «Педагогическое  многоборье» включает выполнение двух  </a:t>
            </a:r>
            <a:r>
              <a:rPr lang="ru-RU" sz="3200" b="1" spc="-100" dirty="0" smtClean="0">
                <a:solidFill>
                  <a:srgbClr val="002060"/>
                </a:solidFill>
                <a:latin typeface="Arial"/>
                <a:cs typeface="Arial"/>
              </a:rPr>
              <a:t>заданий:</a:t>
            </a:r>
          </a:p>
          <a:p>
            <a:pPr marL="469900" marR="1504950" indent="-4572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3200" b="1" spc="-100" dirty="0" smtClean="0">
                <a:solidFill>
                  <a:srgbClr val="002060"/>
                </a:solidFill>
                <a:latin typeface="Arial"/>
                <a:cs typeface="Arial"/>
              </a:rPr>
              <a:t>педагогической </a:t>
            </a:r>
            <a:r>
              <a:rPr lang="ru-RU" sz="3200" b="1" spc="-100" dirty="0">
                <a:solidFill>
                  <a:srgbClr val="002060"/>
                </a:solidFill>
                <a:latin typeface="Arial"/>
                <a:cs typeface="Arial"/>
              </a:rPr>
              <a:t>задачи на применение образовательных и педагогических технологий в деятельности  педагога дополнительного образования;  </a:t>
            </a:r>
            <a:endParaRPr lang="ru-RU" sz="3200" b="1" spc="-1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9900" marR="1504950" indent="-457200">
              <a:spcBef>
                <a:spcPts val="640"/>
              </a:spcBef>
              <a:buFont typeface="Arial" panose="020B0604020202020204" pitchFamily="34" charset="0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3200" b="1" spc="-100" dirty="0" smtClean="0">
                <a:solidFill>
                  <a:srgbClr val="002060"/>
                </a:solidFill>
                <a:latin typeface="Arial"/>
                <a:cs typeface="Arial"/>
              </a:rPr>
              <a:t>анализ </a:t>
            </a:r>
            <a:r>
              <a:rPr lang="ru-RU" sz="3200" b="1" spc="-100" dirty="0">
                <a:solidFill>
                  <a:srgbClr val="002060"/>
                </a:solidFill>
                <a:latin typeface="Arial"/>
                <a:cs typeface="Arial"/>
              </a:rPr>
              <a:t>и решение педагогической 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19649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16379" y="1135963"/>
            <a:ext cx="11289150" cy="5532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75" algn="ctr">
              <a:lnSpc>
                <a:spcPts val="1835"/>
              </a:lnSpc>
              <a:spcBef>
                <a:spcPts val="95"/>
              </a:spcBef>
            </a:pPr>
            <a:r>
              <a:rPr lang="ru-RU" sz="3600" b="1" spc="-215" dirty="0">
                <a:solidFill>
                  <a:srgbClr val="C00000"/>
                </a:solidFill>
              </a:rPr>
              <a:t>Педагогическая</a:t>
            </a:r>
            <a:r>
              <a:rPr lang="ru-RU" sz="3600" b="1" spc="-315" dirty="0">
                <a:solidFill>
                  <a:srgbClr val="C00000"/>
                </a:solidFill>
              </a:rPr>
              <a:t> </a:t>
            </a:r>
            <a:r>
              <a:rPr lang="ru-RU" sz="3600" b="1" spc="-315" dirty="0" smtClean="0">
                <a:solidFill>
                  <a:srgbClr val="C00000"/>
                </a:solidFill>
              </a:rPr>
              <a:t>   </a:t>
            </a:r>
            <a:r>
              <a:rPr lang="ru-RU" sz="3600" b="1" spc="-160" dirty="0" smtClean="0">
                <a:solidFill>
                  <a:srgbClr val="C00000"/>
                </a:solidFill>
              </a:rPr>
              <a:t>задача</a:t>
            </a:r>
            <a:endParaRPr lang="ru-RU" sz="36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378" y="2011711"/>
            <a:ext cx="1207562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1504950" indent="-457200" algn="ctr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Решение 1-й задачи педагогического многоборья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по теме </a:t>
            </a:r>
          </a:p>
          <a:p>
            <a:pPr marL="469900" marR="1504950" indent="-457200" algn="ctr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«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Педагогические технологии и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практики обеспечения успеха </a:t>
            </a:r>
          </a:p>
          <a:p>
            <a:pPr marL="469900" marR="1504950" indent="-457200" algn="ctr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каждого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ребенка» на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основе 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анализа опыта конкурсанта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и </a:t>
            </a:r>
          </a:p>
          <a:p>
            <a:pPr marL="469900" marR="1504950" indent="-457200" algn="ctr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особенностей организации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, в которой  работает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конкурсант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469900" marR="1504950" indent="-457200" algn="ctr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Выполнение задания осуществляется с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учетом  анализа  и</a:t>
            </a:r>
          </a:p>
          <a:p>
            <a:pPr marL="469900" marR="1504950" indent="-457200" algn="ctr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использования конкурсантом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ключевых  задач</a:t>
            </a:r>
          </a:p>
          <a:p>
            <a:pPr marL="469900" marR="1504950" indent="-457200" algn="ctr">
              <a:spcBef>
                <a:spcPts val="640"/>
              </a:spcBef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федерального проекта «Успех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каждого  ребенка</a:t>
            </a: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6239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16379" y="1135963"/>
            <a:ext cx="11289150" cy="5532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75" algn="ctr">
              <a:lnSpc>
                <a:spcPts val="1835"/>
              </a:lnSpc>
              <a:spcBef>
                <a:spcPts val="95"/>
              </a:spcBef>
            </a:pPr>
            <a:r>
              <a:rPr lang="ru-RU" sz="3600" b="1" spc="-215" dirty="0">
                <a:solidFill>
                  <a:srgbClr val="C00000"/>
                </a:solidFill>
              </a:rPr>
              <a:t>Педагогическая</a:t>
            </a:r>
            <a:r>
              <a:rPr lang="ru-RU" sz="3600" b="1" spc="-315" dirty="0">
                <a:solidFill>
                  <a:srgbClr val="C00000"/>
                </a:solidFill>
              </a:rPr>
              <a:t> </a:t>
            </a:r>
            <a:r>
              <a:rPr lang="ru-RU" sz="3600" b="1" spc="-315" dirty="0" smtClean="0">
                <a:solidFill>
                  <a:srgbClr val="C00000"/>
                </a:solidFill>
              </a:rPr>
              <a:t>   </a:t>
            </a:r>
            <a:r>
              <a:rPr lang="ru-RU" sz="3600" b="1" spc="-160" dirty="0" smtClean="0">
                <a:solidFill>
                  <a:srgbClr val="C00000"/>
                </a:solidFill>
              </a:rPr>
              <a:t>задача</a:t>
            </a:r>
            <a:endParaRPr lang="ru-RU" sz="36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object 4"/>
          <p:cNvSpPr/>
          <p:nvPr/>
        </p:nvSpPr>
        <p:spPr>
          <a:xfrm>
            <a:off x="4087839" y="2033503"/>
            <a:ext cx="3967956" cy="34245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5"/>
          <p:cNvSpPr/>
          <p:nvPr/>
        </p:nvSpPr>
        <p:spPr>
          <a:xfrm>
            <a:off x="5743194" y="4888230"/>
            <a:ext cx="707390" cy="452755"/>
          </a:xfrm>
          <a:custGeom>
            <a:avLst/>
            <a:gdLst/>
            <a:ahLst/>
            <a:cxnLst/>
            <a:rect l="l" t="t" r="r" b="b"/>
            <a:pathLst>
              <a:path w="707389" h="452754">
                <a:moveTo>
                  <a:pt x="707135" y="226314"/>
                </a:moveTo>
                <a:lnTo>
                  <a:pt x="0" y="226314"/>
                </a:lnTo>
                <a:lnTo>
                  <a:pt x="353567" y="452628"/>
                </a:lnTo>
                <a:lnTo>
                  <a:pt x="707135" y="226314"/>
                </a:lnTo>
                <a:close/>
              </a:path>
              <a:path w="707389" h="452754">
                <a:moveTo>
                  <a:pt x="530351" y="0"/>
                </a:moveTo>
                <a:lnTo>
                  <a:pt x="176783" y="0"/>
                </a:lnTo>
                <a:lnTo>
                  <a:pt x="176783" y="226314"/>
                </a:lnTo>
                <a:lnTo>
                  <a:pt x="530351" y="226314"/>
                </a:lnTo>
                <a:lnTo>
                  <a:pt x="530351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6"/>
          <p:cNvSpPr/>
          <p:nvPr/>
        </p:nvSpPr>
        <p:spPr>
          <a:xfrm>
            <a:off x="5743194" y="4888230"/>
            <a:ext cx="707390" cy="452755"/>
          </a:xfrm>
          <a:custGeom>
            <a:avLst/>
            <a:gdLst/>
            <a:ahLst/>
            <a:cxnLst/>
            <a:rect l="l" t="t" r="r" b="b"/>
            <a:pathLst>
              <a:path w="707389" h="452754">
                <a:moveTo>
                  <a:pt x="0" y="226314"/>
                </a:moveTo>
                <a:lnTo>
                  <a:pt x="176783" y="226314"/>
                </a:lnTo>
                <a:lnTo>
                  <a:pt x="176783" y="0"/>
                </a:lnTo>
                <a:lnTo>
                  <a:pt x="530351" y="0"/>
                </a:lnTo>
                <a:lnTo>
                  <a:pt x="530351" y="226314"/>
                </a:lnTo>
                <a:lnTo>
                  <a:pt x="707135" y="226314"/>
                </a:lnTo>
                <a:lnTo>
                  <a:pt x="353567" y="452628"/>
                </a:lnTo>
                <a:lnTo>
                  <a:pt x="0" y="22631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/>
          <p:cNvSpPr txBox="1"/>
          <p:nvPr/>
        </p:nvSpPr>
        <p:spPr>
          <a:xfrm>
            <a:off x="4954206" y="5580352"/>
            <a:ext cx="2285365" cy="6115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657225" marR="5080" indent="-645160">
              <a:lnSpc>
                <a:spcPts val="2210"/>
              </a:lnSpc>
              <a:spcBef>
                <a:spcPts val="335"/>
              </a:spcBef>
            </a:pPr>
            <a:r>
              <a:rPr sz="2000" b="1" spc="-120" dirty="0">
                <a:latin typeface="Trebuchet MS"/>
                <a:cs typeface="Trebuchet MS"/>
              </a:rPr>
              <a:t>Решения </a:t>
            </a:r>
            <a:r>
              <a:rPr sz="2000" b="1" spc="-90" dirty="0">
                <a:latin typeface="Trebuchet MS"/>
                <a:cs typeface="Trebuchet MS"/>
              </a:rPr>
              <a:t>и</a:t>
            </a:r>
            <a:r>
              <a:rPr sz="2000" b="1" spc="-254" dirty="0">
                <a:latin typeface="Trebuchet MS"/>
                <a:cs typeface="Trebuchet MS"/>
              </a:rPr>
              <a:t> </a:t>
            </a:r>
            <a:r>
              <a:rPr sz="2000" b="1" spc="-135" dirty="0">
                <a:latin typeface="Trebuchet MS"/>
                <a:cs typeface="Trebuchet MS"/>
              </a:rPr>
              <a:t>действия  педагога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22" name="object 8"/>
          <p:cNvSpPr txBox="1"/>
          <p:nvPr/>
        </p:nvSpPr>
        <p:spPr>
          <a:xfrm>
            <a:off x="5760954" y="4009423"/>
            <a:ext cx="807720" cy="499496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99085" marR="5080" indent="-287020">
              <a:lnSpc>
                <a:spcPts val="1750"/>
              </a:lnSpc>
              <a:spcBef>
                <a:spcPts val="295"/>
              </a:spcBef>
            </a:pPr>
            <a:r>
              <a:rPr sz="1600" b="1" spc="-55" dirty="0">
                <a:latin typeface="Trebuchet MS"/>
                <a:cs typeface="Trebuchet MS"/>
              </a:rPr>
              <a:t>м</a:t>
            </a:r>
            <a:r>
              <a:rPr sz="1600" b="1" spc="-35" dirty="0">
                <a:latin typeface="Trebuchet MS"/>
                <a:cs typeface="Trebuchet MS"/>
              </a:rPr>
              <a:t>а</a:t>
            </a:r>
            <a:r>
              <a:rPr sz="1600" b="1" spc="-160" dirty="0">
                <a:latin typeface="Trebuchet MS"/>
                <a:cs typeface="Trebuchet MS"/>
              </a:rPr>
              <a:t>с</a:t>
            </a:r>
            <a:r>
              <a:rPr sz="1600" b="1" spc="-175" dirty="0">
                <a:latin typeface="Trebuchet MS"/>
                <a:cs typeface="Trebuchet MS"/>
              </a:rPr>
              <a:t>т</a:t>
            </a:r>
            <a:r>
              <a:rPr sz="1600" b="1" spc="-114" dirty="0">
                <a:latin typeface="Trebuchet MS"/>
                <a:cs typeface="Trebuchet MS"/>
              </a:rPr>
              <a:t>ерст  </a:t>
            </a:r>
            <a:r>
              <a:rPr sz="1600" b="1" spc="-70" dirty="0">
                <a:latin typeface="Trebuchet MS"/>
                <a:cs typeface="Trebuchet MS"/>
              </a:rPr>
              <a:t>во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4862644" y="2810543"/>
            <a:ext cx="877569" cy="499496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68605" marR="5080" indent="-256540">
              <a:lnSpc>
                <a:spcPts val="1750"/>
              </a:lnSpc>
              <a:spcBef>
                <a:spcPts val="295"/>
              </a:spcBef>
            </a:pPr>
            <a:r>
              <a:rPr sz="1600" b="1" spc="-110" dirty="0">
                <a:latin typeface="Trebuchet MS"/>
                <a:cs typeface="Trebuchet MS"/>
              </a:rPr>
              <a:t>к</a:t>
            </a:r>
            <a:r>
              <a:rPr sz="1600" b="1" spc="-55" dirty="0">
                <a:latin typeface="Trebuchet MS"/>
                <a:cs typeface="Trebuchet MS"/>
              </a:rPr>
              <a:t>о</a:t>
            </a:r>
            <a:r>
              <a:rPr sz="1600" b="1" spc="-105" dirty="0">
                <a:latin typeface="Trebuchet MS"/>
                <a:cs typeface="Trebuchet MS"/>
              </a:rPr>
              <a:t>мпе</a:t>
            </a:r>
            <a:r>
              <a:rPr sz="1600" b="1" spc="-90" dirty="0">
                <a:latin typeface="Trebuchet MS"/>
                <a:cs typeface="Trebuchet MS"/>
              </a:rPr>
              <a:t>т</a:t>
            </a:r>
            <a:r>
              <a:rPr sz="1600" b="1" spc="-85" dirty="0">
                <a:latin typeface="Trebuchet MS"/>
                <a:cs typeface="Trebuchet MS"/>
              </a:rPr>
              <a:t>ен  </a:t>
            </a:r>
            <a:r>
              <a:rPr sz="1600" b="1" spc="-75" dirty="0">
                <a:latin typeface="Trebuchet MS"/>
                <a:cs typeface="Trebuchet MS"/>
              </a:rPr>
              <a:t>ции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4" name="object 10"/>
          <p:cNvSpPr txBox="1"/>
          <p:nvPr/>
        </p:nvSpPr>
        <p:spPr>
          <a:xfrm>
            <a:off x="6211455" y="2560795"/>
            <a:ext cx="839469" cy="499496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85090">
              <a:lnSpc>
                <a:spcPts val="1750"/>
              </a:lnSpc>
              <a:spcBef>
                <a:spcPts val="295"/>
              </a:spcBef>
            </a:pPr>
            <a:r>
              <a:rPr sz="1600" b="1" spc="-85" dirty="0">
                <a:latin typeface="Trebuchet MS"/>
                <a:cs typeface="Trebuchet MS"/>
              </a:rPr>
              <a:t>Анализ  </a:t>
            </a:r>
            <a:r>
              <a:rPr sz="1600" b="1" spc="-160" dirty="0">
                <a:latin typeface="Trebuchet MS"/>
                <a:cs typeface="Trebuchet MS"/>
              </a:rPr>
              <a:t>с</a:t>
            </a:r>
            <a:r>
              <a:rPr sz="1600" b="1" spc="-95" dirty="0">
                <a:latin typeface="Trebuchet MS"/>
                <a:cs typeface="Trebuchet MS"/>
              </a:rPr>
              <a:t>итуа</a:t>
            </a:r>
            <a:r>
              <a:rPr sz="1600" b="1" spc="-100" dirty="0">
                <a:latin typeface="Trebuchet MS"/>
                <a:cs typeface="Trebuchet MS"/>
              </a:rPr>
              <a:t>ц</a:t>
            </a:r>
            <a:r>
              <a:rPr sz="1600" b="1" spc="-75" dirty="0">
                <a:latin typeface="Trebuchet MS"/>
                <a:cs typeface="Trebuchet MS"/>
              </a:rPr>
              <a:t>ии</a:t>
            </a:r>
            <a:endParaRPr sz="16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322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16379" y="1135963"/>
            <a:ext cx="11289150" cy="5532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75" algn="ctr">
              <a:lnSpc>
                <a:spcPts val="1835"/>
              </a:lnSpc>
              <a:spcBef>
                <a:spcPts val="95"/>
              </a:spcBef>
            </a:pPr>
            <a:r>
              <a:rPr lang="ru-RU" sz="3600" b="1" spc="-215" dirty="0">
                <a:solidFill>
                  <a:srgbClr val="C00000"/>
                </a:solidFill>
              </a:rPr>
              <a:t>Педагогическая</a:t>
            </a:r>
            <a:r>
              <a:rPr lang="ru-RU" sz="3600" b="1" spc="-315" dirty="0">
                <a:solidFill>
                  <a:srgbClr val="C00000"/>
                </a:solidFill>
              </a:rPr>
              <a:t> </a:t>
            </a:r>
            <a:r>
              <a:rPr lang="ru-RU" sz="3600" b="1" spc="-315" dirty="0" smtClean="0">
                <a:solidFill>
                  <a:srgbClr val="C00000"/>
                </a:solidFill>
              </a:rPr>
              <a:t>   </a:t>
            </a:r>
            <a:r>
              <a:rPr lang="ru-RU" sz="3600" b="1" spc="-160" dirty="0" smtClean="0">
                <a:solidFill>
                  <a:srgbClr val="C00000"/>
                </a:solidFill>
              </a:rPr>
              <a:t>задача КРИТЕРИИ</a:t>
            </a:r>
            <a:endParaRPr lang="ru-RU" sz="36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378" y="2011711"/>
            <a:ext cx="1207562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Знание нормативных документов</a:t>
            </a:r>
          </a:p>
          <a:p>
            <a:pPr marL="469900" marR="1504950" indent="-457200">
              <a:lnSpc>
                <a:spcPts val="342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Владение профессиональными </a:t>
            </a:r>
            <a:r>
              <a:rPr lang="ru-RU" sz="2800" b="1" spc="-100" dirty="0" smtClean="0">
                <a:solidFill>
                  <a:srgbClr val="002060"/>
                </a:solidFill>
                <a:latin typeface="Arial"/>
                <a:cs typeface="Arial"/>
              </a:rPr>
              <a:t>педагогическими компетенциями</a:t>
            </a:r>
            <a:endParaRPr lang="ru-RU" sz="2800" b="1" spc="-1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69900" marR="1504950" indent="-457200">
              <a:lnSpc>
                <a:spcPts val="324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Умение применять целесообразные ситуациям  и задачам методы и технологии решения</a:t>
            </a:r>
          </a:p>
          <a:p>
            <a:pPr marL="469900" marR="1504950" indent="-457200">
              <a:lnSpc>
                <a:spcPts val="324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Креативность и оригинальность предлагаемых  решений</a:t>
            </a:r>
          </a:p>
          <a:p>
            <a:pPr marL="469900" marR="1504950" indent="-457200">
              <a:lnSpc>
                <a:spcPts val="324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800" b="1" spc="-100" dirty="0">
                <a:solidFill>
                  <a:srgbClr val="002060"/>
                </a:solidFill>
                <a:latin typeface="Arial"/>
                <a:cs typeface="Arial"/>
              </a:rPr>
              <a:t>Умение проявлять самостоятельность	в  принятии ответственных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21858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5"/>
          <p:cNvSpPr/>
          <p:nvPr/>
        </p:nvSpPr>
        <p:spPr>
          <a:xfrm>
            <a:off x="4091026" y="812132"/>
            <a:ext cx="3686700" cy="36654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9" name="object 2"/>
          <p:cNvSpPr/>
          <p:nvPr/>
        </p:nvSpPr>
        <p:spPr>
          <a:xfrm>
            <a:off x="5148114" y="3720926"/>
            <a:ext cx="4224528" cy="3070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"/>
          <p:cNvSpPr/>
          <p:nvPr/>
        </p:nvSpPr>
        <p:spPr>
          <a:xfrm>
            <a:off x="1927860" y="3528127"/>
            <a:ext cx="3677412" cy="22509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4"/>
          <p:cNvSpPr txBox="1"/>
          <p:nvPr/>
        </p:nvSpPr>
        <p:spPr>
          <a:xfrm>
            <a:off x="2828426" y="4058090"/>
            <a:ext cx="5163820" cy="1720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1625">
              <a:lnSpc>
                <a:spcPts val="2065"/>
              </a:lnSpc>
              <a:spcBef>
                <a:spcPts val="100"/>
              </a:spcBef>
            </a:pPr>
            <a:r>
              <a:rPr b="1" spc="-110" dirty="0">
                <a:latin typeface="Trebuchet MS"/>
                <a:cs typeface="Trebuchet MS"/>
              </a:rPr>
              <a:t>Дополнительная</a:t>
            </a:r>
            <a:endParaRPr dirty="0">
              <a:latin typeface="Trebuchet MS"/>
              <a:cs typeface="Trebuchet MS"/>
            </a:endParaRPr>
          </a:p>
          <a:p>
            <a:pPr marL="12700" marR="2891155" algn="ctr">
              <a:lnSpc>
                <a:spcPts val="1980"/>
              </a:lnSpc>
              <a:spcBef>
                <a:spcPts val="120"/>
              </a:spcBef>
            </a:pPr>
            <a:r>
              <a:rPr b="1" spc="-75" dirty="0">
                <a:latin typeface="Trebuchet MS"/>
                <a:cs typeface="Trebuchet MS"/>
              </a:rPr>
              <a:t>об</a:t>
            </a:r>
            <a:r>
              <a:rPr b="1" spc="-80" dirty="0">
                <a:latin typeface="Trebuchet MS"/>
                <a:cs typeface="Trebuchet MS"/>
              </a:rPr>
              <a:t>щ</a:t>
            </a:r>
            <a:r>
              <a:rPr b="1" spc="-135" dirty="0">
                <a:latin typeface="Trebuchet MS"/>
                <a:cs typeface="Trebuchet MS"/>
              </a:rPr>
              <a:t>е</a:t>
            </a:r>
            <a:r>
              <a:rPr b="1" spc="-75" dirty="0">
                <a:latin typeface="Trebuchet MS"/>
                <a:cs typeface="Trebuchet MS"/>
              </a:rPr>
              <a:t>об</a:t>
            </a:r>
            <a:r>
              <a:rPr b="1" spc="-90" dirty="0">
                <a:latin typeface="Trebuchet MS"/>
                <a:cs typeface="Trebuchet MS"/>
              </a:rPr>
              <a:t>р</a:t>
            </a:r>
            <a:r>
              <a:rPr b="1" spc="-100" dirty="0">
                <a:latin typeface="Trebuchet MS"/>
                <a:cs typeface="Trebuchet MS"/>
              </a:rPr>
              <a:t>азова</a:t>
            </a:r>
            <a:r>
              <a:rPr b="1" spc="-110" dirty="0">
                <a:latin typeface="Trebuchet MS"/>
                <a:cs typeface="Trebuchet MS"/>
              </a:rPr>
              <a:t>т</a:t>
            </a:r>
            <a:r>
              <a:rPr b="1" spc="-155" dirty="0">
                <a:latin typeface="Trebuchet MS"/>
                <a:cs typeface="Trebuchet MS"/>
              </a:rPr>
              <a:t>е</a:t>
            </a:r>
            <a:r>
              <a:rPr b="1" spc="-85" dirty="0">
                <a:latin typeface="Trebuchet MS"/>
                <a:cs typeface="Trebuchet MS"/>
              </a:rPr>
              <a:t>льная  </a:t>
            </a:r>
            <a:r>
              <a:rPr b="1" spc="-80" dirty="0">
                <a:latin typeface="Trebuchet MS"/>
                <a:cs typeface="Trebuchet MS"/>
              </a:rPr>
              <a:t>программа </a:t>
            </a:r>
            <a:r>
              <a:rPr b="1" spc="-114" dirty="0">
                <a:latin typeface="Trebuchet MS"/>
                <a:cs typeface="Trebuchet MS"/>
              </a:rPr>
              <a:t>для</a:t>
            </a:r>
            <a:r>
              <a:rPr b="1" spc="-235" dirty="0">
                <a:latin typeface="Trebuchet MS"/>
                <a:cs typeface="Trebuchet MS"/>
              </a:rPr>
              <a:t> </a:t>
            </a:r>
            <a:r>
              <a:rPr b="1" spc="-130" dirty="0">
                <a:latin typeface="Trebuchet MS"/>
                <a:cs typeface="Trebuchet MS"/>
              </a:rPr>
              <a:t>детей</a:t>
            </a:r>
            <a:endParaRPr dirty="0">
              <a:latin typeface="Trebuchet MS"/>
              <a:cs typeface="Trebuchet MS"/>
            </a:endParaRPr>
          </a:p>
          <a:p>
            <a:pPr>
              <a:spcBef>
                <a:spcPts val="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609340" marR="5080" indent="-201295">
              <a:lnSpc>
                <a:spcPts val="1970"/>
              </a:lnSpc>
            </a:pPr>
            <a:r>
              <a:rPr b="1" spc="-95" dirty="0">
                <a:latin typeface="Trebuchet MS"/>
                <a:cs typeface="Trebuchet MS"/>
              </a:rPr>
              <a:t>Образова</a:t>
            </a:r>
            <a:r>
              <a:rPr b="1" spc="-100" dirty="0">
                <a:latin typeface="Trebuchet MS"/>
                <a:cs typeface="Trebuchet MS"/>
              </a:rPr>
              <a:t>т</a:t>
            </a:r>
            <a:r>
              <a:rPr b="1" spc="-155" dirty="0">
                <a:latin typeface="Trebuchet MS"/>
                <a:cs typeface="Trebuchet MS"/>
              </a:rPr>
              <a:t>е</a:t>
            </a:r>
            <a:r>
              <a:rPr b="1" spc="-85" dirty="0">
                <a:latin typeface="Trebuchet MS"/>
                <a:cs typeface="Trebuchet MS"/>
              </a:rPr>
              <a:t>льная  </a:t>
            </a:r>
            <a:r>
              <a:rPr b="1" spc="-125" dirty="0">
                <a:latin typeface="Trebuchet MS"/>
                <a:cs typeface="Trebuchet MS"/>
              </a:rPr>
              <a:t>деятельность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35" name="object 6"/>
          <p:cNvSpPr txBox="1"/>
          <p:nvPr/>
        </p:nvSpPr>
        <p:spPr>
          <a:xfrm>
            <a:off x="352965" y="2246166"/>
            <a:ext cx="11162822" cy="8079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65"/>
              </a:lnSpc>
              <a:spcBef>
                <a:spcPts val="100"/>
              </a:spcBef>
            </a:pPr>
            <a:r>
              <a:rPr b="1" spc="-105" dirty="0">
                <a:latin typeface="Trebuchet MS"/>
                <a:cs typeface="Trebuchet MS"/>
              </a:rPr>
              <a:t>Образовательные</a:t>
            </a:r>
            <a:endParaRPr dirty="0">
              <a:latin typeface="Trebuchet MS"/>
              <a:cs typeface="Trebuchet MS"/>
            </a:endParaRPr>
          </a:p>
          <a:p>
            <a:pPr marL="635" algn="ctr">
              <a:lnSpc>
                <a:spcPts val="1975"/>
              </a:lnSpc>
            </a:pPr>
            <a:r>
              <a:rPr b="1" spc="-130" dirty="0">
                <a:latin typeface="Trebuchet MS"/>
                <a:cs typeface="Trebuchet MS"/>
              </a:rPr>
              <a:t>результаты</a:t>
            </a:r>
            <a:r>
              <a:rPr b="1" spc="-165" dirty="0">
                <a:latin typeface="Trebuchet MS"/>
                <a:cs typeface="Trebuchet MS"/>
              </a:rPr>
              <a:t> </a:t>
            </a:r>
            <a:r>
              <a:rPr b="1" spc="-80" dirty="0">
                <a:latin typeface="Trebuchet MS"/>
                <a:cs typeface="Trebuchet MS"/>
              </a:rPr>
              <a:t>и</a:t>
            </a:r>
            <a:endParaRPr dirty="0">
              <a:latin typeface="Trebuchet MS"/>
              <a:cs typeface="Trebuchet MS"/>
            </a:endParaRPr>
          </a:p>
          <a:p>
            <a:pPr algn="ctr">
              <a:lnSpc>
                <a:spcPts val="2070"/>
              </a:lnSpc>
            </a:pPr>
            <a:r>
              <a:rPr b="1" spc="-110" dirty="0">
                <a:latin typeface="Trebuchet MS"/>
                <a:cs typeface="Trebuchet MS"/>
              </a:rPr>
              <a:t>достижения</a:t>
            </a:r>
            <a:r>
              <a:rPr b="1" spc="-235" dirty="0">
                <a:latin typeface="Trebuchet MS"/>
                <a:cs typeface="Trebuchet MS"/>
              </a:rPr>
              <a:t> </a:t>
            </a:r>
            <a:r>
              <a:rPr b="1" spc="-130" dirty="0">
                <a:latin typeface="Trebuchet MS"/>
                <a:cs typeface="Trebuchet MS"/>
              </a:rPr>
              <a:t>детей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36" name="object 7"/>
          <p:cNvSpPr/>
          <p:nvPr/>
        </p:nvSpPr>
        <p:spPr>
          <a:xfrm>
            <a:off x="7589520" y="1843079"/>
            <a:ext cx="1662684" cy="37088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8"/>
          <p:cNvSpPr/>
          <p:nvPr/>
        </p:nvSpPr>
        <p:spPr>
          <a:xfrm>
            <a:off x="2648272" y="2661257"/>
            <a:ext cx="1599532" cy="13432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9"/>
          <p:cNvSpPr/>
          <p:nvPr/>
        </p:nvSpPr>
        <p:spPr>
          <a:xfrm>
            <a:off x="4534984" y="1289135"/>
            <a:ext cx="1408616" cy="12421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8"/>
          <p:cNvSpPr/>
          <p:nvPr/>
        </p:nvSpPr>
        <p:spPr>
          <a:xfrm rot="14215764">
            <a:off x="3900729" y="5420620"/>
            <a:ext cx="1599532" cy="13432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96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16379" y="1135963"/>
            <a:ext cx="11289150" cy="5532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5"/>
              </a:lnSpc>
              <a:spcBef>
                <a:spcPts val="105"/>
              </a:spcBef>
            </a:pPr>
            <a:r>
              <a:rPr lang="ru-RU" sz="2800" b="1" spc="-130" dirty="0">
                <a:solidFill>
                  <a:srgbClr val="C00000"/>
                </a:solidFill>
              </a:rPr>
              <a:t>«Педагогическая </a:t>
            </a:r>
            <a:r>
              <a:rPr lang="ru-RU" sz="2800" b="1" spc="-105" dirty="0">
                <a:solidFill>
                  <a:srgbClr val="C00000"/>
                </a:solidFill>
              </a:rPr>
              <a:t>риторика» </a:t>
            </a:r>
            <a:r>
              <a:rPr lang="ru-RU" sz="2800" b="1" spc="-125" dirty="0">
                <a:solidFill>
                  <a:srgbClr val="C00000"/>
                </a:solidFill>
              </a:rPr>
              <a:t>- </a:t>
            </a:r>
            <a:r>
              <a:rPr lang="ru-RU" sz="2800" b="1" spc="-114" dirty="0">
                <a:solidFill>
                  <a:srgbClr val="C00000"/>
                </a:solidFill>
              </a:rPr>
              <a:t>диалог </a:t>
            </a:r>
            <a:r>
              <a:rPr lang="ru-RU" sz="2800" b="1" spc="-195" dirty="0">
                <a:solidFill>
                  <a:srgbClr val="C00000"/>
                </a:solidFill>
              </a:rPr>
              <a:t>с </a:t>
            </a:r>
            <a:r>
              <a:rPr lang="ru-RU" sz="2800" b="1" spc="-130" dirty="0">
                <a:solidFill>
                  <a:srgbClr val="C00000"/>
                </a:solidFill>
              </a:rPr>
              <a:t>заместителем</a:t>
            </a:r>
            <a:r>
              <a:rPr lang="ru-RU" sz="2800" b="1" spc="-360" dirty="0">
                <a:solidFill>
                  <a:srgbClr val="C00000"/>
                </a:solidFill>
              </a:rPr>
              <a:t> </a:t>
            </a:r>
            <a:r>
              <a:rPr lang="ru-RU" sz="2800" b="1" spc="-85" dirty="0">
                <a:solidFill>
                  <a:srgbClr val="C00000"/>
                </a:solidFill>
              </a:rPr>
              <a:t>Министра</a:t>
            </a:r>
          </a:p>
          <a:p>
            <a:pPr algn="ctr">
              <a:lnSpc>
                <a:spcPts val="2305"/>
              </a:lnSpc>
            </a:pPr>
            <a:r>
              <a:rPr lang="ru-RU" sz="2800" b="1" spc="-135" dirty="0">
                <a:solidFill>
                  <a:srgbClr val="C00000"/>
                </a:solidFill>
              </a:rPr>
              <a:t>(представителем </a:t>
            </a:r>
            <a:r>
              <a:rPr lang="ru-RU" sz="2800" b="1" spc="-90" dirty="0" err="1">
                <a:solidFill>
                  <a:srgbClr val="C00000"/>
                </a:solidFill>
              </a:rPr>
              <a:t>Минпросвещения</a:t>
            </a:r>
            <a:r>
              <a:rPr lang="ru-RU" sz="2800" b="1" spc="-225" dirty="0">
                <a:solidFill>
                  <a:srgbClr val="C00000"/>
                </a:solidFill>
              </a:rPr>
              <a:t> </a:t>
            </a:r>
            <a:r>
              <a:rPr lang="ru-RU" sz="2800" b="1" spc="-130" dirty="0">
                <a:solidFill>
                  <a:srgbClr val="C00000"/>
                </a:solidFill>
              </a:rPr>
              <a:t>России)</a:t>
            </a:r>
            <a:endParaRPr lang="ru-RU" sz="28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378" y="2011711"/>
            <a:ext cx="1207562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Содержание и тема конкурсного задания сообщается конкурсантам в сроки,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установленные Оргкомитетом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Конкурса.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Профессиональная дискуссия готовится и осуществляется модератором по теме, заявленной  Оргкомитетом, с участием заместителя Министра просвещения Российской Федерации или  уполномоченного представителя </a:t>
            </a:r>
            <a:r>
              <a:rPr lang="ru-RU" sz="1600" b="1" spc="-100" dirty="0" err="1">
                <a:solidFill>
                  <a:srgbClr val="002060"/>
                </a:solidFill>
                <a:latin typeface="Arial"/>
                <a:cs typeface="Arial"/>
              </a:rPr>
              <a:t>Минпросвещения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 России.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Каждому конкурсанту в ходе профессионального диалога и обсуждения предоставляется право обосновать и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выразить свою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профессиональную позицию, систему взглядов в краткой и целесообразной дискуссии форме.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Конкурсанты формулируют свои профессиональные взгляды, ценности, позиции в свободной  дискуссии, которую ведет заместитель Министра просвещения Российской Федерации  (представитель </a:t>
            </a:r>
            <a:r>
              <a:rPr lang="ru-RU" sz="1600" b="1" spc="-100" dirty="0" err="1">
                <a:solidFill>
                  <a:srgbClr val="002060"/>
                </a:solidFill>
                <a:latin typeface="Arial"/>
                <a:cs typeface="Arial"/>
              </a:rPr>
              <a:t>Минпросвещения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 России).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Педагогическая риторика конкурсанта - педагога дополнительного образования будет  раскрываться в разнообразных ситуациях в ходе дискуссии, в форме монологов, участия в  диалоге, полемике, использования разных средств и методов аргументации, доказательств,  сравнений, убеждения и влияния, соблюдения профессиональной педагогической этики и  имиджа педагога.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Общая продолжительность конкурсного испытания для 8 призеров финала Конкурса – 60  минут.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Тема конкурсного испытания определяется Оргкомитетом </a:t>
            </a:r>
            <a:r>
              <a:rPr lang="ru-RU" sz="1600" b="1" spc="-100" dirty="0" smtClean="0">
                <a:solidFill>
                  <a:srgbClr val="002060"/>
                </a:solidFill>
                <a:latin typeface="Arial"/>
                <a:cs typeface="Arial"/>
              </a:rPr>
              <a:t>Конкурса и </a:t>
            </a:r>
            <a:r>
              <a:rPr lang="ru-RU" sz="1600" b="1" spc="-100" dirty="0">
                <a:solidFill>
                  <a:srgbClr val="002060"/>
                </a:solidFill>
                <a:latin typeface="Arial"/>
                <a:cs typeface="Arial"/>
              </a:rPr>
              <a:t>доводится до участников финала конкурса не позднее чем за 10 дней до начала второго тура федерального финального очного этапа Конкурса.</a:t>
            </a:r>
          </a:p>
        </p:txBody>
      </p:sp>
    </p:spTree>
    <p:extLst>
      <p:ext uri="{BB962C8B-B14F-4D97-AF65-F5344CB8AC3E}">
        <p14:creationId xmlns:p14="http://schemas.microsoft.com/office/powerpoint/2010/main" val="39930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464219" y="1016129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116379" y="1135963"/>
            <a:ext cx="11289150" cy="5532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5"/>
              </a:lnSpc>
              <a:spcBef>
                <a:spcPts val="105"/>
              </a:spcBef>
            </a:pPr>
            <a:r>
              <a:rPr lang="ru-RU" sz="2800" b="1" spc="-130" dirty="0">
                <a:solidFill>
                  <a:srgbClr val="C00000"/>
                </a:solidFill>
              </a:rPr>
              <a:t>«Педагогическая </a:t>
            </a:r>
            <a:r>
              <a:rPr lang="ru-RU" sz="2800" b="1" spc="-105" dirty="0">
                <a:solidFill>
                  <a:srgbClr val="C00000"/>
                </a:solidFill>
              </a:rPr>
              <a:t>риторика» </a:t>
            </a:r>
            <a:r>
              <a:rPr lang="ru-RU" sz="2800" b="1" spc="-125" dirty="0">
                <a:solidFill>
                  <a:srgbClr val="C00000"/>
                </a:solidFill>
              </a:rPr>
              <a:t>- </a:t>
            </a:r>
            <a:r>
              <a:rPr lang="ru-RU" sz="2800" b="1" spc="-114" dirty="0">
                <a:solidFill>
                  <a:srgbClr val="C00000"/>
                </a:solidFill>
              </a:rPr>
              <a:t>диалог </a:t>
            </a:r>
            <a:r>
              <a:rPr lang="ru-RU" sz="2800" b="1" spc="-195" dirty="0">
                <a:solidFill>
                  <a:srgbClr val="C00000"/>
                </a:solidFill>
              </a:rPr>
              <a:t>с </a:t>
            </a:r>
            <a:r>
              <a:rPr lang="ru-RU" sz="2800" b="1" spc="-130" dirty="0">
                <a:solidFill>
                  <a:srgbClr val="C00000"/>
                </a:solidFill>
              </a:rPr>
              <a:t>заместителем</a:t>
            </a:r>
            <a:r>
              <a:rPr lang="ru-RU" sz="2800" b="1" spc="-360" dirty="0">
                <a:solidFill>
                  <a:srgbClr val="C00000"/>
                </a:solidFill>
              </a:rPr>
              <a:t> </a:t>
            </a:r>
            <a:r>
              <a:rPr lang="ru-RU" sz="2800" b="1" spc="-85" dirty="0">
                <a:solidFill>
                  <a:srgbClr val="C00000"/>
                </a:solidFill>
              </a:rPr>
              <a:t>Министра</a:t>
            </a:r>
          </a:p>
          <a:p>
            <a:pPr algn="ctr">
              <a:lnSpc>
                <a:spcPts val="2305"/>
              </a:lnSpc>
            </a:pPr>
            <a:r>
              <a:rPr lang="ru-RU" sz="2800" b="1" spc="-135" dirty="0">
                <a:solidFill>
                  <a:srgbClr val="C00000"/>
                </a:solidFill>
              </a:rPr>
              <a:t>(представителем </a:t>
            </a:r>
            <a:r>
              <a:rPr lang="ru-RU" sz="2800" b="1" spc="-90" dirty="0" err="1">
                <a:solidFill>
                  <a:srgbClr val="C00000"/>
                </a:solidFill>
              </a:rPr>
              <a:t>Минпросвещения</a:t>
            </a:r>
            <a:r>
              <a:rPr lang="ru-RU" sz="2800" b="1" spc="-225" dirty="0">
                <a:solidFill>
                  <a:srgbClr val="C00000"/>
                </a:solidFill>
              </a:rPr>
              <a:t> </a:t>
            </a:r>
            <a:r>
              <a:rPr lang="ru-RU" sz="2800" b="1" spc="-130" dirty="0">
                <a:solidFill>
                  <a:srgbClr val="C00000"/>
                </a:solidFill>
              </a:rPr>
              <a:t>России</a:t>
            </a:r>
            <a:r>
              <a:rPr lang="ru-RU" sz="2800" b="1" spc="-130" dirty="0" smtClean="0">
                <a:solidFill>
                  <a:srgbClr val="C00000"/>
                </a:solidFill>
              </a:rPr>
              <a:t>) - КРИТЕРИИ</a:t>
            </a:r>
            <a:endParaRPr lang="ru-RU" sz="28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378" y="2011711"/>
            <a:ext cx="1207562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Знание и понимание современных тенденций развития  дополнительного образования детей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Общая и профессиональная педагогическая эрудиция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Владение риторическими навыками публичной деловой речи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Владение навыками дискуссии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Культура публичного выступления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Умение выявить и сформулировать педагогическую проблему  дополнительного образования и предложить пути ее решения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Аргументированность, взвешенность, конструктивность  предложений</a:t>
            </a:r>
          </a:p>
          <a:p>
            <a:pPr marL="469900" marR="1504950" indent="-457200"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  <a:tab pos="3636645" algn="l"/>
              </a:tabLst>
            </a:pPr>
            <a:r>
              <a:rPr lang="ru-RU" sz="2400" b="1" spc="-100" dirty="0">
                <a:solidFill>
                  <a:srgbClr val="002060"/>
                </a:solidFill>
                <a:latin typeface="Arial"/>
                <a:cs typeface="Arial"/>
              </a:rPr>
              <a:t>Умение представить свою позицию</a:t>
            </a:r>
          </a:p>
        </p:txBody>
      </p:sp>
    </p:spTree>
    <p:extLst>
      <p:ext uri="{BB962C8B-B14F-4D97-AF65-F5344CB8AC3E}">
        <p14:creationId xmlns:p14="http://schemas.microsoft.com/office/powerpoint/2010/main" val="23996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Группа 60"/>
          <p:cNvGrpSpPr/>
          <p:nvPr/>
        </p:nvGrpSpPr>
        <p:grpSpPr>
          <a:xfrm>
            <a:off x="7123297" y="2559095"/>
            <a:ext cx="4833885" cy="4010591"/>
            <a:chOff x="1792624" y="1358851"/>
            <a:chExt cx="4833885" cy="4010591"/>
          </a:xfrm>
        </p:grpSpPr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2212" y="1404860"/>
              <a:ext cx="4724297" cy="3875258"/>
            </a:xfrm>
            <a:prstGeom prst="rect">
              <a:avLst/>
            </a:prstGeom>
          </p:spPr>
        </p:pic>
        <p:sp>
          <p:nvSpPr>
            <p:cNvPr id="63" name="Прямоугольник 62"/>
            <p:cNvSpPr/>
            <p:nvPr/>
          </p:nvSpPr>
          <p:spPr>
            <a:xfrm>
              <a:off x="1792624" y="1358851"/>
              <a:ext cx="4833885" cy="4010591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968781"/>
          </a:xfrm>
          <a:prstGeom prst="rect">
            <a:avLst/>
          </a:prstGeom>
        </p:spPr>
      </p:pic>
      <p:grpSp>
        <p:nvGrpSpPr>
          <p:cNvPr id="57" name="Группа 56"/>
          <p:cNvGrpSpPr/>
          <p:nvPr/>
        </p:nvGrpSpPr>
        <p:grpSpPr>
          <a:xfrm>
            <a:off x="0" y="267553"/>
            <a:ext cx="12197179" cy="841992"/>
            <a:chOff x="0" y="250209"/>
            <a:chExt cx="12197179" cy="84199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0" y="694267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26533" y="685800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1253066" y="304800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616200" y="296333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335867" y="304801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004733" y="304800"/>
              <a:ext cx="694268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699001" y="304800"/>
              <a:ext cx="677332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376333" y="304800"/>
              <a:ext cx="67733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6062133" y="304800"/>
              <a:ext cx="668866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6739467" y="304800"/>
              <a:ext cx="770465" cy="4656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7509932" y="389467"/>
              <a:ext cx="668866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8178798" y="389467"/>
              <a:ext cx="560318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8737600" y="313267"/>
              <a:ext cx="668866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9411711" y="313267"/>
              <a:ext cx="660337" cy="365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10072048" y="296333"/>
              <a:ext cx="673100" cy="3894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0740914" y="301460"/>
              <a:ext cx="702734" cy="392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V="1">
              <a:off x="11435182" y="250209"/>
              <a:ext cx="761997" cy="444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 flipV="1">
            <a:off x="156754" y="5628153"/>
            <a:ext cx="11878491" cy="8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Рисунок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314" y="5691229"/>
            <a:ext cx="1581150" cy="110580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113" y="5737028"/>
            <a:ext cx="647962" cy="1060009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4247491" y="5882311"/>
            <a:ext cx="46121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A500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НОВОКУЗНЕЦК</a:t>
            </a:r>
            <a:endParaRPr lang="ru-RU" sz="4400" b="1" dirty="0">
              <a:solidFill>
                <a:srgbClr val="A5002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29" y="5697800"/>
            <a:ext cx="1082124" cy="1082124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285559" y="2385581"/>
            <a:ext cx="116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ГОТОВЫ К СОТРУДНИЧЕСТВУ</a:t>
            </a:r>
            <a:endParaRPr lang="en-US" sz="48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4891" y="4102725"/>
            <a:ext cx="8056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654000,Кемеровская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область, г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Новокузнецк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ул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Кутузова, 5А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Телефон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(факс): (3843) 74-86-97 приемная</a:t>
            </a:r>
            <a:b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Электронная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почта: orionnvkz@mail.ru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301" y="554977"/>
            <a:ext cx="1879310" cy="187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2225470" y="1118042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5" name="Заголовок 7"/>
          <p:cNvSpPr>
            <a:spLocks noGrp="1"/>
          </p:cNvSpPr>
          <p:nvPr>
            <p:ph type="title"/>
          </p:nvPr>
        </p:nvSpPr>
        <p:spPr>
          <a:xfrm>
            <a:off x="983731" y="1239793"/>
            <a:ext cx="10515600" cy="62706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3200" spc="-200" dirty="0">
                <a:solidFill>
                  <a:srgbClr val="002060"/>
                </a:solidFill>
              </a:rPr>
              <a:t>Взаимосвязь </a:t>
            </a:r>
            <a:r>
              <a:rPr lang="ru-RU" sz="3200" spc="-240" dirty="0">
                <a:solidFill>
                  <a:srgbClr val="002060"/>
                </a:solidFill>
              </a:rPr>
              <a:t>содержания</a:t>
            </a:r>
            <a:r>
              <a:rPr lang="ru-RU" sz="3200" spc="-385" dirty="0">
                <a:solidFill>
                  <a:srgbClr val="002060"/>
                </a:solidFill>
              </a:rPr>
              <a:t> </a:t>
            </a:r>
            <a:r>
              <a:rPr lang="ru-RU" sz="3200" spc="-245" dirty="0">
                <a:solidFill>
                  <a:srgbClr val="002060"/>
                </a:solidFill>
              </a:rPr>
              <a:t>Конкурса  </a:t>
            </a:r>
            <a:r>
              <a:rPr lang="ru-RU" sz="3200" spc="-180" dirty="0">
                <a:solidFill>
                  <a:srgbClr val="002060"/>
                </a:solidFill>
              </a:rPr>
              <a:t>и </a:t>
            </a:r>
            <a:r>
              <a:rPr lang="ru-RU" sz="3200" spc="-270" dirty="0">
                <a:solidFill>
                  <a:srgbClr val="002060"/>
                </a:solidFill>
              </a:rPr>
              <a:t>трудовых </a:t>
            </a:r>
            <a:r>
              <a:rPr lang="ru-RU" sz="3200" spc="-250" dirty="0">
                <a:solidFill>
                  <a:srgbClr val="002060"/>
                </a:solidFill>
              </a:rPr>
              <a:t>функций </a:t>
            </a:r>
            <a:r>
              <a:rPr lang="ru-RU" sz="3200" spc="-265" dirty="0">
                <a:solidFill>
                  <a:srgbClr val="002060"/>
                </a:solidFill>
              </a:rPr>
              <a:t>педагога</a:t>
            </a:r>
            <a:r>
              <a:rPr lang="ru-RU" sz="3200" spc="-535" dirty="0">
                <a:solidFill>
                  <a:srgbClr val="002060"/>
                </a:solidFill>
              </a:rPr>
              <a:t> </a:t>
            </a:r>
            <a:r>
              <a:rPr lang="ru-RU" sz="3200" spc="-535" dirty="0" smtClean="0">
                <a:solidFill>
                  <a:srgbClr val="002060"/>
                </a:solidFill>
              </a:rPr>
              <a:t> </a:t>
            </a:r>
            <a:r>
              <a:rPr lang="ru-RU" sz="3200" spc="-260" dirty="0" smtClean="0">
                <a:solidFill>
                  <a:srgbClr val="002060"/>
                </a:solidFill>
              </a:rPr>
              <a:t>ДОД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6" name="object 3"/>
          <p:cNvSpPr/>
          <p:nvPr/>
        </p:nvSpPr>
        <p:spPr>
          <a:xfrm>
            <a:off x="3258962" y="2090519"/>
            <a:ext cx="4526280" cy="4526280"/>
          </a:xfrm>
          <a:custGeom>
            <a:avLst/>
            <a:gdLst/>
            <a:ahLst/>
            <a:cxnLst/>
            <a:rect l="l" t="t" r="r" b="b"/>
            <a:pathLst>
              <a:path w="4526280" h="4526280">
                <a:moveTo>
                  <a:pt x="2263140" y="0"/>
                </a:moveTo>
                <a:lnTo>
                  <a:pt x="0" y="4526280"/>
                </a:lnTo>
                <a:lnTo>
                  <a:pt x="4526280" y="4526280"/>
                </a:lnTo>
                <a:lnTo>
                  <a:pt x="226314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4"/>
          <p:cNvSpPr/>
          <p:nvPr/>
        </p:nvSpPr>
        <p:spPr>
          <a:xfrm>
            <a:off x="3258962" y="2090519"/>
            <a:ext cx="4526280" cy="4526280"/>
          </a:xfrm>
          <a:custGeom>
            <a:avLst/>
            <a:gdLst/>
            <a:ahLst/>
            <a:cxnLst/>
            <a:rect l="l" t="t" r="r" b="b"/>
            <a:pathLst>
              <a:path w="4526280" h="4526280">
                <a:moveTo>
                  <a:pt x="0" y="4526280"/>
                </a:moveTo>
                <a:lnTo>
                  <a:pt x="2263140" y="0"/>
                </a:lnTo>
                <a:lnTo>
                  <a:pt x="4526280" y="4526280"/>
                </a:lnTo>
                <a:lnTo>
                  <a:pt x="0" y="452628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5"/>
          <p:cNvSpPr/>
          <p:nvPr/>
        </p:nvSpPr>
        <p:spPr>
          <a:xfrm>
            <a:off x="4984892" y="1961741"/>
            <a:ext cx="4546092" cy="44631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6"/>
          <p:cNvSpPr txBox="1"/>
          <p:nvPr/>
        </p:nvSpPr>
        <p:spPr>
          <a:xfrm>
            <a:off x="5484347" y="2595853"/>
            <a:ext cx="3000895" cy="3887603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548005" marR="514984" algn="ctr">
              <a:lnSpc>
                <a:spcPts val="1750"/>
              </a:lnSpc>
              <a:spcBef>
                <a:spcPts val="295"/>
              </a:spcBef>
            </a:pPr>
            <a:r>
              <a:rPr sz="1600" b="1" spc="-100" dirty="0">
                <a:latin typeface="Trebuchet MS"/>
                <a:cs typeface="Trebuchet MS"/>
              </a:rPr>
              <a:t>Проф</a:t>
            </a:r>
            <a:r>
              <a:rPr sz="1600" b="1" spc="-155" dirty="0">
                <a:latin typeface="Trebuchet MS"/>
                <a:cs typeface="Trebuchet MS"/>
              </a:rPr>
              <a:t>е</a:t>
            </a:r>
            <a:r>
              <a:rPr sz="1600" b="1" spc="-145" dirty="0">
                <a:latin typeface="Trebuchet MS"/>
                <a:cs typeface="Trebuchet MS"/>
              </a:rPr>
              <a:t>с</a:t>
            </a:r>
            <a:r>
              <a:rPr sz="1600" b="1" spc="-160" dirty="0">
                <a:latin typeface="Trebuchet MS"/>
                <a:cs typeface="Trebuchet MS"/>
              </a:rPr>
              <a:t>с</a:t>
            </a:r>
            <a:r>
              <a:rPr sz="1600" b="1" spc="-70" dirty="0">
                <a:latin typeface="Trebuchet MS"/>
                <a:cs typeface="Trebuchet MS"/>
              </a:rPr>
              <a:t>ио</a:t>
            </a:r>
            <a:r>
              <a:rPr sz="1600" b="1" spc="-60" dirty="0">
                <a:latin typeface="Trebuchet MS"/>
                <a:cs typeface="Trebuchet MS"/>
              </a:rPr>
              <a:t>н</a:t>
            </a:r>
            <a:r>
              <a:rPr sz="1600" b="1" spc="-90" dirty="0">
                <a:latin typeface="Trebuchet MS"/>
                <a:cs typeface="Trebuchet MS"/>
              </a:rPr>
              <a:t>ал</a:t>
            </a:r>
            <a:r>
              <a:rPr sz="1600" b="1" spc="-80" dirty="0">
                <a:latin typeface="Trebuchet MS"/>
                <a:cs typeface="Trebuchet MS"/>
              </a:rPr>
              <a:t>ьн</a:t>
            </a:r>
            <a:r>
              <a:rPr sz="1600" b="1" spc="-55" dirty="0">
                <a:latin typeface="Trebuchet MS"/>
                <a:cs typeface="Trebuchet MS"/>
              </a:rPr>
              <a:t>о</a:t>
            </a:r>
            <a:r>
              <a:rPr sz="1600" b="1" spc="-85" dirty="0">
                <a:latin typeface="Trebuchet MS"/>
                <a:cs typeface="Trebuchet MS"/>
              </a:rPr>
              <a:t>е  </a:t>
            </a:r>
            <a:r>
              <a:rPr sz="1600" b="1" spc="-110" dirty="0">
                <a:latin typeface="Trebuchet MS"/>
                <a:cs typeface="Trebuchet MS"/>
              </a:rPr>
              <a:t>мастерство</a:t>
            </a:r>
            <a:endParaRPr sz="1600" dirty="0">
              <a:latin typeface="Trebuchet MS"/>
              <a:cs typeface="Trebuchet MS"/>
            </a:endParaRPr>
          </a:p>
          <a:p>
            <a:pPr>
              <a:spcBef>
                <a:spcPts val="4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531495">
              <a:lnSpc>
                <a:spcPts val="1835"/>
              </a:lnSpc>
            </a:pPr>
            <a:r>
              <a:rPr sz="1600" b="1" spc="-100" dirty="0">
                <a:latin typeface="Trebuchet MS"/>
                <a:cs typeface="Trebuchet MS"/>
              </a:rPr>
              <a:t>Профессиональные</a:t>
            </a:r>
            <a:endParaRPr sz="1600" dirty="0">
              <a:latin typeface="Trebuchet MS"/>
              <a:cs typeface="Trebuchet MS"/>
            </a:endParaRPr>
          </a:p>
          <a:p>
            <a:pPr marL="812165">
              <a:lnSpc>
                <a:spcPts val="1835"/>
              </a:lnSpc>
            </a:pPr>
            <a:r>
              <a:rPr sz="1600" b="1" spc="-90" dirty="0">
                <a:latin typeface="Trebuchet MS"/>
                <a:cs typeface="Trebuchet MS"/>
              </a:rPr>
              <a:t>компетенции</a:t>
            </a:r>
            <a:endParaRPr sz="1600" dirty="0">
              <a:latin typeface="Trebuchet MS"/>
              <a:cs typeface="Trebuchet MS"/>
            </a:endParaRPr>
          </a:p>
          <a:p>
            <a:pPr marL="37465" marR="5080" indent="360045">
              <a:lnSpc>
                <a:spcPct val="249900"/>
              </a:lnSpc>
              <a:spcBef>
                <a:spcPts val="55"/>
              </a:spcBef>
            </a:pPr>
            <a:r>
              <a:rPr sz="1600" b="1" spc="-100" dirty="0">
                <a:latin typeface="Trebuchet MS"/>
                <a:cs typeface="Trebuchet MS"/>
              </a:rPr>
              <a:t>Содержание Конкурса  </a:t>
            </a:r>
            <a:r>
              <a:rPr sz="1600" b="1" spc="-130" dirty="0">
                <a:latin typeface="Trebuchet MS"/>
                <a:cs typeface="Trebuchet MS"/>
              </a:rPr>
              <a:t>Трудовые </a:t>
            </a:r>
            <a:r>
              <a:rPr sz="1600" b="1" spc="-100" dirty="0">
                <a:latin typeface="Trebuchet MS"/>
                <a:cs typeface="Trebuchet MS"/>
              </a:rPr>
              <a:t>функции </a:t>
            </a:r>
            <a:r>
              <a:rPr sz="1600" b="1" spc="-75" dirty="0">
                <a:latin typeface="Trebuchet MS"/>
                <a:cs typeface="Trebuchet MS"/>
              </a:rPr>
              <a:t>и</a:t>
            </a:r>
            <a:r>
              <a:rPr sz="1600" b="1" spc="-180" dirty="0">
                <a:latin typeface="Trebuchet MS"/>
                <a:cs typeface="Trebuchet MS"/>
              </a:rPr>
              <a:t> </a:t>
            </a:r>
            <a:r>
              <a:rPr sz="1600" b="1" spc="-105" dirty="0">
                <a:latin typeface="Trebuchet MS"/>
                <a:cs typeface="Trebuchet MS"/>
              </a:rPr>
              <a:t>трудовые</a:t>
            </a:r>
            <a:endParaRPr sz="1600" dirty="0">
              <a:latin typeface="Trebuchet MS"/>
              <a:cs typeface="Trebuchet MS"/>
            </a:endParaRPr>
          </a:p>
          <a:p>
            <a:pPr marL="781050">
              <a:lnSpc>
                <a:spcPts val="1750"/>
              </a:lnSpc>
            </a:pPr>
            <a:r>
              <a:rPr sz="1600" b="1" spc="-110" dirty="0">
                <a:latin typeface="Trebuchet MS"/>
                <a:cs typeface="Trebuchet MS"/>
              </a:rPr>
              <a:t>действия</a:t>
            </a:r>
            <a:r>
              <a:rPr sz="1600" b="1" spc="-120" dirty="0">
                <a:latin typeface="Trebuchet MS"/>
                <a:cs typeface="Trebuchet MS"/>
              </a:rPr>
              <a:t> </a:t>
            </a:r>
            <a:r>
              <a:rPr sz="1600" b="1" spc="-80" dirty="0">
                <a:latin typeface="Trebuchet MS"/>
                <a:cs typeface="Trebuchet MS"/>
              </a:rPr>
              <a:t>ПДО</a:t>
            </a:r>
            <a:endParaRPr sz="1600" dirty="0">
              <a:latin typeface="Trebuchet MS"/>
              <a:cs typeface="Trebuchet MS"/>
            </a:endParaRPr>
          </a:p>
          <a:p>
            <a:pPr>
              <a:spcBef>
                <a:spcPts val="1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398145">
              <a:lnSpc>
                <a:spcPts val="1835"/>
              </a:lnSpc>
            </a:pPr>
            <a:r>
              <a:rPr sz="1600" b="1" spc="-100" dirty="0">
                <a:latin typeface="Trebuchet MS"/>
                <a:cs typeface="Trebuchet MS"/>
              </a:rPr>
              <a:t>Содержание</a:t>
            </a:r>
            <a:r>
              <a:rPr sz="1600" b="1" spc="-180" dirty="0">
                <a:latin typeface="Trebuchet MS"/>
                <a:cs typeface="Trebuchet MS"/>
              </a:rPr>
              <a:t> </a:t>
            </a:r>
            <a:r>
              <a:rPr sz="1600" b="1" spc="-100" dirty="0">
                <a:latin typeface="Trebuchet MS"/>
                <a:cs typeface="Trebuchet MS"/>
              </a:rPr>
              <a:t>трудовой</a:t>
            </a:r>
            <a:endParaRPr sz="1600" dirty="0">
              <a:latin typeface="Trebuchet MS"/>
              <a:cs typeface="Trebuchet MS"/>
            </a:endParaRPr>
          </a:p>
          <a:p>
            <a:pPr marL="375285">
              <a:lnSpc>
                <a:spcPts val="1760"/>
              </a:lnSpc>
            </a:pPr>
            <a:r>
              <a:rPr sz="1600" b="1" spc="-114" dirty="0">
                <a:latin typeface="Trebuchet MS"/>
                <a:cs typeface="Trebuchet MS"/>
              </a:rPr>
              <a:t>деятельности</a:t>
            </a:r>
            <a:r>
              <a:rPr sz="1600" b="1" spc="-175" dirty="0">
                <a:latin typeface="Trebuchet MS"/>
                <a:cs typeface="Trebuchet MS"/>
              </a:rPr>
              <a:t> </a:t>
            </a:r>
            <a:r>
              <a:rPr sz="1600" b="1" spc="-110" dirty="0">
                <a:latin typeface="Trebuchet MS"/>
                <a:cs typeface="Trebuchet MS"/>
              </a:rPr>
              <a:t>педагога</a:t>
            </a:r>
            <a:endParaRPr sz="1600" dirty="0">
              <a:latin typeface="Trebuchet MS"/>
              <a:cs typeface="Trebuchet MS"/>
            </a:endParaRPr>
          </a:p>
          <a:p>
            <a:pPr marL="12700" marR="18415" algn="ctr">
              <a:lnSpc>
                <a:spcPts val="1750"/>
              </a:lnSpc>
              <a:spcBef>
                <a:spcPts val="125"/>
              </a:spcBef>
            </a:pPr>
            <a:r>
              <a:rPr sz="1600" b="1" spc="-100" dirty="0">
                <a:latin typeface="Trebuchet MS"/>
                <a:cs typeface="Trebuchet MS"/>
              </a:rPr>
              <a:t>дополнительного </a:t>
            </a:r>
            <a:r>
              <a:rPr sz="1600" b="1" spc="-80" dirty="0">
                <a:latin typeface="Trebuchet MS"/>
                <a:cs typeface="Trebuchet MS"/>
              </a:rPr>
              <a:t>образования  </a:t>
            </a:r>
            <a:r>
              <a:rPr sz="1600" b="1" spc="-120" dirty="0">
                <a:latin typeface="Trebuchet MS"/>
                <a:cs typeface="Trebuchet MS"/>
              </a:rPr>
              <a:t>детей</a:t>
            </a:r>
            <a:endParaRPr sz="16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4312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338442"/>
            <a:ext cx="11289150" cy="47373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Номинации конкурса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3229" y="2488112"/>
            <a:ext cx="3693136" cy="258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" algn="ctr">
              <a:spcBef>
                <a:spcPts val="100"/>
              </a:spcBef>
            </a:pPr>
            <a:r>
              <a:rPr lang="ru-RU" sz="2000" b="1" spc="-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lang="ru-RU" sz="2000" b="1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номинаций</a:t>
            </a:r>
            <a:endParaRPr lang="ru-RU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9525" algn="ctr"/>
            <a:r>
              <a:rPr lang="ru-RU" sz="2000" b="1" spc="-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 </a:t>
            </a:r>
            <a:r>
              <a:rPr lang="ru-RU" sz="2000" b="1" spc="-1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направленностям:</a:t>
            </a:r>
            <a:endParaRPr lang="ru-RU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/>
            <a:r>
              <a:rPr lang="ru-RU" sz="2000" b="1" spc="-1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Техническая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/>
            <a:r>
              <a:rPr lang="ru-RU" sz="2000" b="1" spc="-3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Художественная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/>
            <a:r>
              <a:rPr lang="ru-RU" sz="2000" b="1" spc="-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Естественнонаучная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/>
            <a:r>
              <a:rPr lang="ru-RU" sz="2000" b="1" spc="-1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Туристско-краеведческая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/>
            <a:r>
              <a:rPr lang="ru-RU" sz="2000" b="1" spc="-2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Физкультурно-</a:t>
            </a:r>
            <a:r>
              <a:rPr lang="ru-RU" sz="2000" b="1" spc="-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спортивная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  <a:spcBef>
                <a:spcPts val="25"/>
              </a:spcBef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Социально-</a:t>
            </a:r>
            <a:r>
              <a:rPr lang="ru-RU" sz="2000" b="1" spc="-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педагогическая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9466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2018 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289367" y="2585258"/>
            <a:ext cx="84998" cy="375735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57229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2019 </a:t>
            </a:r>
            <a:r>
              <a:rPr lang="ru-RU" sz="2400" b="1" dirty="0">
                <a:solidFill>
                  <a:srgbClr val="0070C0"/>
                </a:solidFill>
              </a:rPr>
              <a:t>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539476" y="2388978"/>
            <a:ext cx="7331099" cy="288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040" algn="ctr">
              <a:spcBef>
                <a:spcPts val="100"/>
              </a:spcBef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 </a:t>
            </a:r>
            <a:r>
              <a:rPr lang="ru-RU" sz="2000" b="1" spc="-10" dirty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номинаций</a:t>
            </a:r>
            <a:r>
              <a:rPr lang="ru-RU" sz="2000" b="1" spc="25" dirty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tabLst>
                <a:tab pos="370205" algn="l"/>
                <a:tab pos="370840" algn="l"/>
              </a:tabLst>
            </a:pPr>
            <a:r>
              <a:rPr lang="ru-RU" sz="2000" spc="-1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Техническая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tabLst>
                <a:tab pos="370205" algn="l"/>
                <a:tab pos="370840" algn="l"/>
              </a:tabLst>
            </a:pPr>
            <a:r>
              <a:rPr lang="ru-RU" sz="2000" spc="-3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Художественная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tabLst>
                <a:tab pos="370205" algn="l"/>
                <a:tab pos="370840" algn="l"/>
              </a:tabLst>
            </a:pPr>
            <a:r>
              <a:rPr lang="ru-RU" sz="2000" spc="-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Естественнонаучная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tabLst>
                <a:tab pos="370205" algn="l"/>
                <a:tab pos="370840" algn="l"/>
              </a:tabLst>
            </a:pPr>
            <a:r>
              <a:rPr lang="ru-RU" sz="2000" spc="-1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Туристско-краеведческая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tabLst>
                <a:tab pos="370205" algn="l"/>
                <a:tab pos="370840" algn="l"/>
              </a:tabLst>
            </a:pPr>
            <a:r>
              <a:rPr lang="ru-RU" sz="2000" spc="-1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Физкультурно-спортивная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tabLst>
                <a:tab pos="370205" algn="l"/>
                <a:tab pos="370840" algn="l"/>
              </a:tabLst>
            </a:pPr>
            <a:r>
              <a:rPr lang="ru-RU" sz="2000" spc="-5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Социально-педагогическая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  <a:tabLst>
                <a:tab pos="370205" algn="l"/>
                <a:tab pos="370840" algn="l"/>
              </a:tabLst>
            </a:pP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Профессиональный</a:t>
            </a:r>
            <a:r>
              <a:rPr lang="ru-RU" sz="2000" b="1" spc="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дебют</a:t>
            </a:r>
            <a:endParaRPr lang="ru-RU" sz="20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  <a:tabLst>
                <a:tab pos="370205" algn="l"/>
                <a:tab pos="37084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Наставничество</a:t>
            </a:r>
            <a:r>
              <a:rPr lang="ru-RU"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в </a:t>
            </a:r>
            <a:r>
              <a:rPr lang="ru-RU" sz="2000" b="1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дополнительном</a:t>
            </a:r>
            <a:r>
              <a:rPr lang="ru-RU" sz="2000" b="1" spc="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образовании</a:t>
            </a:r>
            <a:endParaRPr lang="ru-RU" sz="20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84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338442"/>
            <a:ext cx="11289150" cy="47373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Новые номинации конкурса: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265" y="2618889"/>
            <a:ext cx="10399222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0840" marR="5080" algn="just">
              <a:spcBef>
                <a:spcPts val="100"/>
              </a:spcBef>
            </a:pPr>
            <a:r>
              <a:rPr lang="ru-RU" sz="32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Профессиональный дебют </a:t>
            </a:r>
            <a:r>
              <a:rPr lang="ru-RU" sz="24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для специалистов, имеющих 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профильное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профессиональное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образование 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(не 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педагогическое), </a:t>
            </a:r>
            <a:r>
              <a:rPr lang="ru-RU" sz="2400" spc="-20" dirty="0">
                <a:solidFill>
                  <a:srgbClr val="002060"/>
                </a:solidFill>
                <a:latin typeface="Times New Roman"/>
                <a:cs typeface="Times New Roman"/>
              </a:rPr>
              <a:t>молодых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специалистов, </a:t>
            </a:r>
            <a:r>
              <a:rPr lang="ru-RU" sz="2400" spc="-25" dirty="0">
                <a:solidFill>
                  <a:srgbClr val="002060"/>
                </a:solidFill>
                <a:latin typeface="Times New Roman"/>
                <a:cs typeface="Times New Roman"/>
              </a:rPr>
              <a:t>студентов, 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имеющих </a:t>
            </a:r>
            <a:r>
              <a:rPr lang="ru-RU" sz="2400" spc="-25" dirty="0">
                <a:solidFill>
                  <a:srgbClr val="002060"/>
                </a:solidFill>
                <a:latin typeface="Times New Roman"/>
                <a:cs typeface="Times New Roman"/>
              </a:rPr>
              <a:t>трудовой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стаж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не менее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3-х</a:t>
            </a:r>
            <a:r>
              <a:rPr lang="ru-RU" sz="2400" spc="4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лет);</a:t>
            </a:r>
            <a:endParaRPr lang="ru-RU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70840" marR="5080" indent="-358775" algn="just">
              <a:spcBef>
                <a:spcPts val="575"/>
              </a:spcBef>
            </a:pPr>
            <a:r>
              <a:rPr lang="ru-RU"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    </a:t>
            </a:r>
            <a:r>
              <a:rPr lang="ru-RU" sz="32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Наставничество </a:t>
            </a:r>
            <a:r>
              <a:rPr lang="ru-RU"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 дополнительном образовании 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(</a:t>
            </a:r>
            <a:r>
              <a:rPr lang="ru-RU" sz="24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для индивидуальных 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предпринимателей, </a:t>
            </a:r>
            <a:r>
              <a:rPr lang="ru-RU" sz="24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специалистов технологических</a:t>
            </a:r>
            <a:r>
              <a:rPr lang="ru-RU" sz="2400" spc="59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сфер </a:t>
            </a:r>
            <a:r>
              <a:rPr lang="ru-RU" sz="2400" spc="-25" dirty="0">
                <a:solidFill>
                  <a:srgbClr val="002060"/>
                </a:solidFill>
                <a:latin typeface="Times New Roman"/>
                <a:cs typeface="Times New Roman"/>
              </a:rPr>
              <a:t>наукоемких </a:t>
            </a:r>
            <a:r>
              <a:rPr lang="ru-RU" sz="2400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производств,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и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ндустрий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цифровой </a:t>
            </a:r>
            <a:r>
              <a:rPr lang="ru-RU" sz="2400" spc="-20" dirty="0">
                <a:solidFill>
                  <a:srgbClr val="002060"/>
                </a:solidFill>
                <a:latin typeface="Times New Roman"/>
                <a:cs typeface="Times New Roman"/>
              </a:rPr>
              <a:t>экономики,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осуществляющих </a:t>
            </a:r>
            <a:r>
              <a:rPr lang="ru-RU" sz="2400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образовательные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проекты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в различных новых 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формах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  </a:t>
            </a:r>
            <a:r>
              <a:rPr lang="ru-RU" sz="2400" spc="-1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практиках </a:t>
            </a:r>
            <a:r>
              <a:rPr lang="ru-RU" sz="2400" spc="-15" dirty="0">
                <a:solidFill>
                  <a:srgbClr val="002060"/>
                </a:solidFill>
                <a:latin typeface="Times New Roman"/>
                <a:cs typeface="Times New Roman"/>
              </a:rPr>
              <a:t>технологического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образования,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а </a:t>
            </a:r>
            <a:r>
              <a:rPr lang="ru-RU" sz="24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также  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педагогических </a:t>
            </a:r>
            <a:r>
              <a:rPr lang="ru-RU" sz="2400" spc="-20" dirty="0">
                <a:solidFill>
                  <a:srgbClr val="002060"/>
                </a:solidFill>
                <a:latin typeface="Times New Roman"/>
                <a:cs typeface="Times New Roman"/>
              </a:rPr>
              <a:t>работников </a:t>
            </a:r>
            <a:r>
              <a:rPr lang="ru-RU" sz="2400" dirty="0">
                <a:solidFill>
                  <a:srgbClr val="002060"/>
                </a:solidFill>
                <a:latin typeface="Times New Roman"/>
                <a:cs typeface="Times New Roman"/>
              </a:rPr>
              <a:t>– 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cs typeface="Times New Roman"/>
              </a:rPr>
              <a:t>зарубежных</a:t>
            </a:r>
            <a:r>
              <a:rPr lang="ru-RU" sz="2400" spc="4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cs typeface="Times New Roman"/>
              </a:rPr>
              <a:t>специалистов).</a:t>
            </a:r>
            <a:endParaRPr lang="ru-RU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98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338442"/>
            <a:ext cx="11289150" cy="47373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Этапы и сроки проведения  конкурса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3229" y="2488112"/>
            <a:ext cx="36931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69240" algn="ctr">
              <a:spcBef>
                <a:spcPts val="2160"/>
              </a:spcBef>
              <a:tabLst>
                <a:tab pos="370205" algn="l"/>
                <a:tab pos="370840" algn="l"/>
              </a:tabLst>
            </a:pPr>
            <a:r>
              <a:rPr lang="ru-RU" sz="2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Конкурс проводится в два  этапа</a:t>
            </a:r>
          </a:p>
          <a:p>
            <a:pPr marL="355600" marR="5080" indent="-342900">
              <a:buFont typeface="Arial" panose="020B0604020202020204" pitchFamily="34" charset="0"/>
              <a:buChar char="•"/>
              <a:tabLst>
                <a:tab pos="370205" algn="l"/>
                <a:tab pos="370840" algn="l"/>
              </a:tabLst>
            </a:pPr>
            <a:r>
              <a:rPr lang="ru-RU" sz="20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Заочный этап проводится в  один тур (сроки проведения  июль</a:t>
            </a:r>
            <a:r>
              <a:rPr lang="ru-RU" sz="2000" b="1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);</a:t>
            </a:r>
            <a:endParaRPr lang="ru-RU" sz="2000" b="1" spc="-1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55600" marR="382905" indent="-342900"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370205" algn="l"/>
                <a:tab pos="370840" algn="l"/>
              </a:tabLst>
            </a:pPr>
            <a:r>
              <a:rPr lang="ru-RU" sz="20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Финальный этап (финал)  проводится в два тура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79466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2018 г.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321476" y="2610196"/>
            <a:ext cx="52889" cy="37324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57229" y="1956599"/>
            <a:ext cx="105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2019 </a:t>
            </a:r>
            <a:r>
              <a:rPr lang="ru-RU" sz="2400" b="1" dirty="0">
                <a:solidFill>
                  <a:srgbClr val="0070C0"/>
                </a:solidFill>
              </a:rPr>
              <a:t>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539476" y="2388978"/>
            <a:ext cx="7331099" cy="281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69240" algn="ctr">
              <a:spcBef>
                <a:spcPts val="2160"/>
              </a:spcBef>
              <a:tabLst>
                <a:tab pos="370205" algn="l"/>
                <a:tab pos="370840" algn="l"/>
              </a:tabLst>
            </a:pPr>
            <a:r>
              <a:rPr lang="ru-RU" sz="2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Конкурс проводится в два этапа –  заочный и </a:t>
            </a:r>
            <a:r>
              <a:rPr lang="ru-RU" sz="20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очный.</a:t>
            </a:r>
          </a:p>
          <a:p>
            <a:pPr marL="12700" marR="269240" algn="ctr">
              <a:spcBef>
                <a:spcPts val="2160"/>
              </a:spcBef>
              <a:tabLst>
                <a:tab pos="370205" algn="l"/>
                <a:tab pos="370840" algn="l"/>
              </a:tabLst>
            </a:pPr>
            <a:r>
              <a:rPr lang="ru-RU" sz="2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Первый </a:t>
            </a:r>
            <a:r>
              <a:rPr lang="ru-RU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этап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lang="ru-RU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Федеральный</a:t>
            </a:r>
            <a:r>
              <a:rPr lang="ru-RU" sz="2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(заочный)</a:t>
            </a:r>
            <a:endParaRPr lang="ru-RU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3335"/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этап проводится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lang="ru-RU" b="1" u="sng" dirty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b="1" u="sng" spc="-10" dirty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два </a:t>
            </a:r>
            <a:r>
              <a:rPr lang="ru-RU" b="1" u="sng" spc="-5" dirty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тура,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lang="ru-RU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1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период </a:t>
            </a:r>
            <a:r>
              <a:rPr lang="ru-RU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август-октябрь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2019</a:t>
            </a:r>
            <a:r>
              <a:rPr lang="ru-RU" b="1" spc="-5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года: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56235" marR="542290" indent="-342900">
              <a:buFont typeface="Arial" panose="020B0604020202020204" pitchFamily="34" charset="0"/>
              <a:buChar char="•"/>
            </a:pP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первый </a:t>
            </a:r>
            <a:r>
              <a:rPr lang="ru-RU" sz="20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тур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– до 15 сентября 2019</a:t>
            </a:r>
            <a:r>
              <a:rPr lang="ru-RU" sz="2000" b="1" spc="-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г.; </a:t>
            </a:r>
            <a:endParaRPr lang="ru-RU" sz="2000" b="1" spc="-80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56235" marR="542290" indent="-342900">
              <a:buFont typeface="Arial" panose="020B0604020202020204" pitchFamily="34" charset="0"/>
              <a:buChar char="•"/>
            </a:pPr>
            <a:r>
              <a:rPr lang="ru-RU" sz="20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торой </a:t>
            </a:r>
            <a:r>
              <a:rPr lang="ru-RU" sz="20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тур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– до 5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октября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2019</a:t>
            </a:r>
            <a:r>
              <a:rPr lang="ru-RU" sz="2000" b="1" spc="-8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lang="ru-RU" sz="2000" b="1" spc="-80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lang="ru-RU" sz="2050" dirty="0">
              <a:latin typeface="Times New Roman"/>
              <a:cs typeface="Times New Roman"/>
            </a:endParaRPr>
          </a:p>
          <a:p>
            <a:pPr marL="13335" algn="ctr">
              <a:tabLst>
                <a:tab pos="267970" algn="l"/>
              </a:tabLst>
            </a:pPr>
            <a:r>
              <a:rPr lang="ru-RU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Второй этап – Федеральный финальный (очный)</a:t>
            </a:r>
            <a:r>
              <a:rPr lang="ru-RU" sz="2000" spc="-10" dirty="0">
                <a:latin typeface="Times New Roman"/>
                <a:cs typeface="Times New Roman"/>
              </a:rPr>
              <a:t> </a:t>
            </a:r>
            <a:endParaRPr lang="ru-RU" sz="2000" spc="-10" dirty="0" smtClean="0">
              <a:latin typeface="Times New Roman"/>
              <a:cs typeface="Times New Roman"/>
            </a:endParaRPr>
          </a:p>
          <a:p>
            <a:pPr marL="13335">
              <a:tabLst>
                <a:tab pos="267970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проводится </a:t>
            </a:r>
            <a:r>
              <a:rPr lang="ru-RU" b="1" u="sng" spc="-10" dirty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в два  тура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в период ноябрь-декабрь 2019г.</a:t>
            </a:r>
          </a:p>
        </p:txBody>
      </p:sp>
    </p:spTree>
    <p:extLst>
      <p:ext uri="{BB962C8B-B14F-4D97-AF65-F5344CB8AC3E}">
        <p14:creationId xmlns:p14="http://schemas.microsoft.com/office/powerpoint/2010/main" val="34593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2494318" cy="812133"/>
            <a:chOff x="0" y="-29428"/>
            <a:chExt cx="4004733" cy="11389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7357"/>
            <a:stretch/>
          </p:blipFill>
          <p:spPr>
            <a:xfrm>
              <a:off x="0" y="-1"/>
              <a:ext cx="3979817" cy="968781"/>
            </a:xfrm>
            <a:prstGeom prst="rect">
              <a:avLst/>
            </a:prstGeom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11611"/>
              <a:ext cx="626533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26533" y="703144"/>
              <a:ext cx="626533" cy="40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53066" y="322144"/>
              <a:ext cx="1363134" cy="78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616200" y="313677"/>
              <a:ext cx="719667" cy="397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335867" y="322145"/>
              <a:ext cx="668866" cy="380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004733" y="-29428"/>
              <a:ext cx="0" cy="35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13" y="47706"/>
            <a:ext cx="995582" cy="9955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38" y="57722"/>
            <a:ext cx="596142" cy="9752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20" y="-1243"/>
            <a:ext cx="1454699" cy="10173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5470" y="391452"/>
            <a:ext cx="5170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3539033" y="1176231"/>
            <a:ext cx="865296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90231" y="1219000"/>
            <a:ext cx="11289150" cy="838441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3825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ПОРЯДОК ЗАОЧНОГО ТУРА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для региональных победителей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962" y="299476"/>
            <a:ext cx="320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ЧТО ИЗМЕНИЛОСЬ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074" y="2250453"/>
            <a:ext cx="10795257" cy="3706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450" indent="-285750">
              <a:spcBef>
                <a:spcPts val="100"/>
              </a:spcBef>
              <a:buFont typeface="Wingdings" panose="05000000000000000000" pitchFamily="2" charset="2"/>
              <a:buChar char="v"/>
              <a:tabLst>
                <a:tab pos="355600" algn="l"/>
                <a:tab pos="356235" algn="l"/>
              </a:tabLst>
            </a:pPr>
            <a:r>
              <a:rPr lang="ru-RU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Подача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заявки </a:t>
            </a:r>
            <a:endParaRPr lang="ru-RU" b="1" spc="-5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8450" indent="-285750">
              <a:spcBef>
                <a:spcPts val="100"/>
              </a:spcBef>
              <a:buFont typeface="Wingdings" panose="05000000000000000000" pitchFamily="2" charset="2"/>
              <a:buChar char="v"/>
              <a:tabLst>
                <a:tab pos="355600" algn="l"/>
                <a:tab pos="356235" algn="l"/>
              </a:tabLst>
            </a:pPr>
            <a:r>
              <a:rPr lang="ru-RU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Открытие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личного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кабинета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Регионального</a:t>
            </a:r>
            <a:r>
              <a:rPr lang="ru-RU" b="1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оператора.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8450" marR="266065" indent="-285750">
              <a:buFont typeface="Wingdings" panose="05000000000000000000" pitchFamily="2" charset="2"/>
              <a:buChar char="v"/>
              <a:tabLst>
                <a:tab pos="355600" algn="l"/>
                <a:tab pos="356235" algn="l"/>
              </a:tabLst>
            </a:pPr>
            <a:r>
              <a:rPr lang="ru-RU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Региональный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оператор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в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личном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кабинете размещает  следующие</a:t>
            </a:r>
            <a:r>
              <a:rPr lang="ru-RU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документы: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9085" marR="415925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решение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(заключение)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регионального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оргкомитета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о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выдвижении </a:t>
            </a:r>
            <a:r>
              <a:rPr lang="ru-RU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педагогов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– 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победителей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регионального</a:t>
            </a:r>
            <a:r>
              <a:rPr lang="ru-RU" b="1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этапа;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9085" marR="491490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материалы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«Профессиональное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портфолио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участника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Конкурса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2019 </a:t>
            </a:r>
            <a:r>
              <a:rPr lang="ru-RU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года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по 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номинации»;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9085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анкету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участника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Конкурса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(электронная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форма анкеты</a:t>
            </a:r>
            <a:r>
              <a:rPr lang="ru-RU" b="1" spc="-6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заполняется на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официальном </a:t>
            </a:r>
            <a:r>
              <a:rPr lang="ru-RU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сайте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Конкурса;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9085" indent="-286385"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цветную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портретную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фотографию участника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в </a:t>
            </a:r>
            <a:r>
              <a:rPr lang="ru-RU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формате</a:t>
            </a:r>
            <a:r>
              <a:rPr lang="ru-RU" b="1" spc="-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JPEG;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9085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видеоматериалы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«Визитная </a:t>
            </a:r>
            <a:r>
              <a:rPr lang="ru-RU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карточка»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участника </a:t>
            </a:r>
            <a:r>
              <a:rPr lang="ru-RU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заочного</a:t>
            </a:r>
            <a:r>
              <a:rPr lang="ru-RU" b="1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этапа;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9085" marR="147320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дополнительную общеобразовательную программу участника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(в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виде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ссылки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на  официальный </a:t>
            </a:r>
            <a:r>
              <a:rPr lang="ru-RU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сайт</a:t>
            </a:r>
            <a:r>
              <a:rPr lang="ru-RU" b="1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организации);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сведения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о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качестве дополнительного</a:t>
            </a:r>
            <a:r>
              <a:rPr lang="ru-RU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образования.</a:t>
            </a: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3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3104</TotalTime>
  <Words>3188</Words>
  <Application>Microsoft Office PowerPoint</Application>
  <PresentationFormat>Широкоэкранный</PresentationFormat>
  <Paragraphs>413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</vt:lpstr>
      <vt:lpstr>Calibri</vt:lpstr>
      <vt:lpstr>Calibri Light</vt:lpstr>
      <vt:lpstr>Tahoma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Взаимосвязь содержания Конкурса  и трудовых функций педагога  ДОД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Жуков</dc:creator>
  <cp:lastModifiedBy>Липатова С.Н.</cp:lastModifiedBy>
  <cp:revision>185</cp:revision>
  <cp:lastPrinted>2019-05-13T08:28:47Z</cp:lastPrinted>
  <dcterms:created xsi:type="dcterms:W3CDTF">2019-05-13T00:35:25Z</dcterms:created>
  <dcterms:modified xsi:type="dcterms:W3CDTF">2019-09-26T07:06:40Z</dcterms:modified>
</cp:coreProperties>
</file>