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8" r:id="rId2"/>
    <p:sldId id="272" r:id="rId3"/>
    <p:sldId id="270" r:id="rId4"/>
    <p:sldId id="263" r:id="rId5"/>
    <p:sldId id="279" r:id="rId6"/>
    <p:sldId id="274" r:id="rId7"/>
    <p:sldId id="259" r:id="rId8"/>
    <p:sldId id="280" r:id="rId9"/>
    <p:sldId id="267" r:id="rId10"/>
    <p:sldId id="271" r:id="rId1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илинис О.А." initials="МОА" lastIdx="1" clrIdx="0">
    <p:extLst>
      <p:ext uri="{19B8F6BF-5375-455C-9EA6-DF929625EA0E}">
        <p15:presenceInfo xmlns:p15="http://schemas.microsoft.com/office/powerpoint/2012/main" userId="Милинис О.А.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E3371"/>
    <a:srgbClr val="FD7202"/>
    <a:srgbClr val="3D98AA"/>
    <a:srgbClr val="045A9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29" autoAdjust="0"/>
    <p:restoredTop sz="94624" autoAdjust="0"/>
  </p:normalViewPr>
  <p:slideViewPr>
    <p:cSldViewPr>
      <p:cViewPr varScale="1">
        <p:scale>
          <a:sx n="145" d="100"/>
          <a:sy n="145" d="100"/>
        </p:scale>
        <p:origin x="108" y="28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B620C0-F8DA-4857-96F6-83D4ABFB28D0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6A05F3-21FD-48C2-919E-2C9ED22E48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421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A05F3-21FD-48C2-919E-2C9ED22E481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922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A05F3-21FD-48C2-919E-2C9ED22E481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957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A05F3-21FD-48C2-919E-2C9ED22E481D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10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A05F3-21FD-48C2-919E-2C9ED22E481D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257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A05F3-21FD-48C2-919E-2C9ED22E481D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193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A05F3-21FD-48C2-919E-2C9ED22E481D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0781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A05F3-21FD-48C2-919E-2C9ED22E481D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074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B0C6C-230D-4F32-B9D0-C058AE2730ED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88E1F-B62C-4404-B269-F02F35E15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B0C6C-230D-4F32-B9D0-C058AE2730ED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88E1F-B62C-4404-B269-F02F35E15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B0C6C-230D-4F32-B9D0-C058AE2730ED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88E1F-B62C-4404-B269-F02F35E15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B0C6C-230D-4F32-B9D0-C058AE2730ED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88E1F-B62C-4404-B269-F02F35E15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B0C6C-230D-4F32-B9D0-C058AE2730ED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88E1F-B62C-4404-B269-F02F35E15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B0C6C-230D-4F32-B9D0-C058AE2730ED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88E1F-B62C-4404-B269-F02F35E15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B0C6C-230D-4F32-B9D0-C058AE2730ED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88E1F-B62C-4404-B269-F02F35E15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B0C6C-230D-4F32-B9D0-C058AE2730ED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88E1F-B62C-4404-B269-F02F35E15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B0C6C-230D-4F32-B9D0-C058AE2730ED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88E1F-B62C-4404-B269-F02F35E15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B0C6C-230D-4F32-B9D0-C058AE2730ED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88E1F-B62C-4404-B269-F02F35E15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B0C6C-230D-4F32-B9D0-C058AE2730ED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88E1F-B62C-4404-B269-F02F35E15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B0C6C-230D-4F32-B9D0-C058AE2730ED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88E1F-B62C-4404-B269-F02F35E15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hyperlink" Target="mailto:orionnvkz@mail.r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p7\Desktop\ПАС.jpg"/>
          <p:cNvPicPr>
            <a:picLocks noChangeAspect="1" noChangeArrowheads="1"/>
          </p:cNvPicPr>
          <p:nvPr/>
        </p:nvPicPr>
        <p:blipFill>
          <a:blip r:embed="rId3" cstate="print"/>
          <a:srcRect t="9774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1" name="Стрелка вправо 20"/>
          <p:cNvSpPr/>
          <p:nvPr/>
        </p:nvSpPr>
        <p:spPr>
          <a:xfrm>
            <a:off x="0" y="504758"/>
            <a:ext cx="9144000" cy="3888432"/>
          </a:xfrm>
          <a:prstGeom prst="rightArrow">
            <a:avLst>
              <a:gd name="adj1" fmla="val 100000"/>
              <a:gd name="adj2" fmla="val 0"/>
            </a:avLst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3995936" cy="483518"/>
          </a:xfrm>
          <a:prstGeom prst="rect">
            <a:avLst/>
          </a:prstGeom>
          <a:solidFill>
            <a:srgbClr val="3D9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араллелограмм 36"/>
          <p:cNvSpPr/>
          <p:nvPr/>
        </p:nvSpPr>
        <p:spPr>
          <a:xfrm flipV="1">
            <a:off x="2627784" y="843558"/>
            <a:ext cx="4680520" cy="648072"/>
          </a:xfrm>
          <a:prstGeom prst="parallelogram">
            <a:avLst>
              <a:gd name="adj" fmla="val 81653"/>
            </a:avLst>
          </a:prstGeom>
          <a:gradFill>
            <a:gsLst>
              <a:gs pos="0">
                <a:schemeClr val="bg1">
                  <a:alpha val="57000"/>
                </a:schemeClr>
              </a:gs>
              <a:gs pos="71000">
                <a:schemeClr val="bg1">
                  <a:alpha val="12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араллелограмм 51"/>
          <p:cNvSpPr/>
          <p:nvPr/>
        </p:nvSpPr>
        <p:spPr>
          <a:xfrm flipV="1">
            <a:off x="22290" y="826335"/>
            <a:ext cx="8976070" cy="2808313"/>
          </a:xfrm>
          <a:prstGeom prst="parallelogram">
            <a:avLst>
              <a:gd name="adj" fmla="val 81160"/>
            </a:avLst>
          </a:prstGeom>
          <a:gradFill>
            <a:gsLst>
              <a:gs pos="31000">
                <a:schemeClr val="bg1">
                  <a:alpha val="57000"/>
                </a:schemeClr>
              </a:gs>
              <a:gs pos="84000">
                <a:schemeClr val="bg1">
                  <a:alpha val="12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0"/>
            <a:ext cx="5904656" cy="483518"/>
          </a:xfrm>
          <a:prstGeom prst="rect">
            <a:avLst/>
          </a:prstGeom>
          <a:solidFill>
            <a:srgbClr val="3D9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ФГБУК «ВСЕРОССИЙСКИЙ ЦЕНТР РАЗВИТИЯ ХУДОЖЕСТВЕННОГО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 ТВОРЧЕСТВА И ГУМАНИТАРНЫХ ТЕХНОЛОГИЙ»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8" name="Стрелка вправо 27"/>
          <p:cNvSpPr/>
          <p:nvPr/>
        </p:nvSpPr>
        <p:spPr>
          <a:xfrm flipH="1">
            <a:off x="3635895" y="822828"/>
            <a:ext cx="5508588" cy="2808312"/>
          </a:xfrm>
          <a:prstGeom prst="rightArrow">
            <a:avLst>
              <a:gd name="adj1" fmla="val 1000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Диагональная полоса 30"/>
          <p:cNvSpPr/>
          <p:nvPr/>
        </p:nvSpPr>
        <p:spPr>
          <a:xfrm flipH="1">
            <a:off x="6948264" y="0"/>
            <a:ext cx="2195736" cy="2695228"/>
          </a:xfrm>
          <a:prstGeom prst="diagStripe">
            <a:avLst>
              <a:gd name="adj" fmla="val 51478"/>
            </a:avLst>
          </a:prstGeom>
          <a:gradFill flip="none" rotWithShape="1">
            <a:gsLst>
              <a:gs pos="0">
                <a:srgbClr val="045A95"/>
              </a:gs>
              <a:gs pos="39000">
                <a:srgbClr val="045A95"/>
              </a:gs>
              <a:gs pos="100000">
                <a:srgbClr val="000000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74431" y="869570"/>
            <a:ext cx="4706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45A95"/>
                </a:solidFill>
              </a:rPr>
              <a:t>МАУ ДО «ДЕТСКО-ЮНОШЕСКИЙ ЦЕНТР</a:t>
            </a:r>
            <a:endParaRPr lang="ru-RU" b="1" dirty="0">
              <a:solidFill>
                <a:srgbClr val="045A95"/>
              </a:solidFill>
              <a:latin typeface="Gotham Pro" pitchFamily="50" charset="0"/>
              <a:cs typeface="Gotham Pro" pitchFamily="50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79697" y="2398505"/>
            <a:ext cx="446298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45A95"/>
                </a:solidFill>
                <a:latin typeface="Gotham Pro" pitchFamily="50" charset="0"/>
                <a:cs typeface="Gotham Pro" pitchFamily="50" charset="0"/>
              </a:rPr>
              <a:t>Анастасия Сергеевна</a:t>
            </a:r>
          </a:p>
          <a:p>
            <a:r>
              <a:rPr lang="ru-RU" sz="2400" b="1" i="1" dirty="0" err="1" smtClean="0">
                <a:solidFill>
                  <a:srgbClr val="045A95"/>
                </a:solidFill>
                <a:latin typeface="Gotham Pro" pitchFamily="50" charset="0"/>
                <a:cs typeface="Gotham Pro" pitchFamily="50" charset="0"/>
              </a:rPr>
              <a:t>Радыгина</a:t>
            </a:r>
            <a:endParaRPr lang="ru-RU" sz="2400" b="1" i="1" dirty="0" smtClean="0">
              <a:solidFill>
                <a:srgbClr val="045A95"/>
              </a:solidFill>
              <a:latin typeface="Gotham Pro" pitchFamily="50" charset="0"/>
              <a:cs typeface="Gotham Pro" pitchFamily="50" charset="0"/>
            </a:endParaRPr>
          </a:p>
          <a:p>
            <a:r>
              <a:rPr lang="ru-RU" sz="1200" b="1" i="1" dirty="0" smtClean="0">
                <a:solidFill>
                  <a:srgbClr val="045A95"/>
                </a:solidFill>
                <a:latin typeface="Gotham Pro" pitchFamily="50" charset="0"/>
                <a:cs typeface="Gotham Pro" pitchFamily="50" charset="0"/>
              </a:rPr>
              <a:t>ПЕДАГОГ ДОПОЛНИТЕЛЬНОГО ОБРАЗОВАНИЯ</a:t>
            </a:r>
            <a:endParaRPr lang="ru-RU" sz="2400" b="1" dirty="0">
              <a:solidFill>
                <a:srgbClr val="045A95"/>
              </a:solidFill>
              <a:latin typeface="Gotham Pro" pitchFamily="50" charset="0"/>
              <a:cs typeface="Gotham Pro" pitchFamily="50" charset="0"/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11821" y="843558"/>
            <a:ext cx="4007634" cy="915374"/>
          </a:xfrm>
          <a:prstGeom prst="rightArrow">
            <a:avLst>
              <a:gd name="adj1" fmla="val 100000"/>
              <a:gd name="adj2" fmla="val 41310"/>
            </a:avLst>
          </a:prstGeom>
          <a:solidFill>
            <a:srgbClr val="FD7202"/>
          </a:solidFill>
          <a:ln>
            <a:solidFill>
              <a:srgbClr val="FD72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Диагональная полоса 34"/>
          <p:cNvSpPr/>
          <p:nvPr/>
        </p:nvSpPr>
        <p:spPr>
          <a:xfrm rot="10800000" flipH="1">
            <a:off x="7776864" y="2787774"/>
            <a:ext cx="1331640" cy="1656184"/>
          </a:xfrm>
          <a:prstGeom prst="diagStripe">
            <a:avLst>
              <a:gd name="adj" fmla="val 37007"/>
            </a:avLst>
          </a:prstGeom>
          <a:gradFill flip="none" rotWithShape="1">
            <a:gsLst>
              <a:gs pos="0">
                <a:srgbClr val="045A95"/>
              </a:gs>
              <a:gs pos="39000">
                <a:srgbClr val="045A95"/>
              </a:gs>
              <a:gs pos="100000">
                <a:srgbClr val="000000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Параллелограмм 33"/>
          <p:cNvSpPr/>
          <p:nvPr/>
        </p:nvSpPr>
        <p:spPr>
          <a:xfrm rot="8551503">
            <a:off x="7309806" y="2332341"/>
            <a:ext cx="2308314" cy="787946"/>
          </a:xfrm>
          <a:prstGeom prst="parallelogram">
            <a:avLst>
              <a:gd name="adj" fmla="val 74438"/>
            </a:avLst>
          </a:prstGeom>
          <a:gradFill>
            <a:gsLst>
              <a:gs pos="0">
                <a:srgbClr val="045A95"/>
              </a:gs>
              <a:gs pos="42000">
                <a:srgbClr val="045A95"/>
              </a:gs>
              <a:gs pos="100000">
                <a:srgbClr val="003399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43869" y="816963"/>
            <a:ext cx="37444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cap="all" dirty="0" smtClean="0">
                <a:solidFill>
                  <a:srgbClr val="002060"/>
                </a:solidFill>
                <a:latin typeface="Gotham Pro" pitchFamily="50" charset="0"/>
                <a:cs typeface="Gotham Pro" pitchFamily="50" charset="0"/>
              </a:rPr>
              <a:t>«Панорама методических</a:t>
            </a:r>
          </a:p>
          <a:p>
            <a:pPr algn="ctr"/>
            <a:r>
              <a:rPr lang="ru-RU" sz="1400" b="1" cap="all" dirty="0" smtClean="0">
                <a:solidFill>
                  <a:srgbClr val="002060"/>
                </a:solidFill>
                <a:latin typeface="Gotham Pro" pitchFamily="50" charset="0"/>
                <a:cs typeface="Gotham Pro" pitchFamily="50" charset="0"/>
              </a:rPr>
              <a:t>кейсов Дополнительного</a:t>
            </a:r>
          </a:p>
          <a:p>
            <a:pPr algn="ctr"/>
            <a:r>
              <a:rPr lang="ru-RU" sz="1400" b="1" cap="all" dirty="0" smtClean="0">
                <a:solidFill>
                  <a:srgbClr val="002060"/>
                </a:solidFill>
                <a:latin typeface="Gotham Pro" pitchFamily="50" charset="0"/>
                <a:cs typeface="Gotham Pro" pitchFamily="50" charset="0"/>
              </a:rPr>
              <a:t>образования художественной </a:t>
            </a:r>
          </a:p>
          <a:p>
            <a:pPr algn="ctr"/>
            <a:r>
              <a:rPr lang="ru-RU" sz="1400" b="1" cap="all" dirty="0" smtClean="0">
                <a:solidFill>
                  <a:srgbClr val="002060"/>
                </a:solidFill>
                <a:latin typeface="Gotham Pro" pitchFamily="50" charset="0"/>
                <a:cs typeface="Gotham Pro" pitchFamily="50" charset="0"/>
              </a:rPr>
              <a:t>Направленности</a:t>
            </a:r>
            <a:r>
              <a:rPr lang="ru-RU" sz="1400" b="1" cap="all" dirty="0">
                <a:solidFill>
                  <a:srgbClr val="002060"/>
                </a:solidFill>
                <a:latin typeface="Gotham Pro" pitchFamily="50" charset="0"/>
                <a:cs typeface="Gotham Pro" pitchFamily="50" charset="0"/>
              </a:rPr>
              <a:t>»-2019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0" y="4299942"/>
            <a:ext cx="6444208" cy="843558"/>
          </a:xfrm>
          <a:prstGeom prst="rect">
            <a:avLst/>
          </a:prstGeom>
          <a:solidFill>
            <a:srgbClr val="3D9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Picture 2" descr="C:\Users\sp7\Desktop\белый лого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443958"/>
            <a:ext cx="2022938" cy="626118"/>
          </a:xfrm>
          <a:prstGeom prst="rect">
            <a:avLst/>
          </a:prstGeom>
          <a:noFill/>
        </p:spPr>
      </p:pic>
      <p:sp>
        <p:nvSpPr>
          <p:cNvPr id="38" name="Прямоугольник 37"/>
          <p:cNvSpPr/>
          <p:nvPr/>
        </p:nvSpPr>
        <p:spPr>
          <a:xfrm>
            <a:off x="6372200" y="4299941"/>
            <a:ext cx="2808312" cy="864097"/>
          </a:xfrm>
          <a:prstGeom prst="rect">
            <a:avLst/>
          </a:prstGeom>
          <a:solidFill>
            <a:srgbClr val="0E3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Изображение 38" descr="EducationWeek_logo_New_White-0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413411"/>
            <a:ext cx="1954184" cy="6786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25931" y="1158099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45A95"/>
                </a:solidFill>
              </a:rPr>
              <a:t> «ОРИОН»</a:t>
            </a:r>
            <a:endParaRPr lang="ru-RU" sz="2400" b="1" dirty="0">
              <a:solidFill>
                <a:srgbClr val="045A95"/>
              </a:solidFill>
              <a:latin typeface="Gotham Pro" pitchFamily="50" charset="0"/>
              <a:cs typeface="Gotham Pro" pitchFamily="50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79783" y="1573149"/>
            <a:ext cx="4706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45A95"/>
                </a:solidFill>
              </a:rPr>
              <a:t>НОВОКУЗНЕЦКИЙ ГОРОДСКОЙ ОКРУГ</a:t>
            </a:r>
            <a:endParaRPr lang="ru-RU" b="1" dirty="0">
              <a:solidFill>
                <a:srgbClr val="045A95"/>
              </a:solidFill>
              <a:latin typeface="Gotham Pro" pitchFamily="50" charset="0"/>
              <a:cs typeface="Gotham Pro" pitchFamily="50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67368" y="1881553"/>
            <a:ext cx="1248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45A95"/>
                </a:solidFill>
              </a:rPr>
              <a:t>КУЗБАСС</a:t>
            </a:r>
            <a:endParaRPr lang="ru-RU" b="1" dirty="0">
              <a:solidFill>
                <a:srgbClr val="045A95"/>
              </a:solidFill>
              <a:latin typeface="Gotham Pro" pitchFamily="50" charset="0"/>
              <a:cs typeface="Gotham Pro" pitchFamily="50" charset="0"/>
            </a:endParaRPr>
          </a:p>
        </p:txBody>
      </p:sp>
      <p:sp>
        <p:nvSpPr>
          <p:cNvPr id="30" name="Стрелка вправо 29"/>
          <p:cNvSpPr/>
          <p:nvPr/>
        </p:nvSpPr>
        <p:spPr>
          <a:xfrm>
            <a:off x="15670" y="2409179"/>
            <a:ext cx="4007634" cy="915374"/>
          </a:xfrm>
          <a:prstGeom prst="rightArrow">
            <a:avLst>
              <a:gd name="adj1" fmla="val 100000"/>
              <a:gd name="adj2" fmla="val 41310"/>
            </a:avLst>
          </a:prstGeom>
          <a:solidFill>
            <a:srgbClr val="FD7202"/>
          </a:solidFill>
          <a:ln>
            <a:solidFill>
              <a:srgbClr val="FD72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cap="all" dirty="0" smtClean="0">
                <a:solidFill>
                  <a:srgbClr val="002060"/>
                </a:solidFill>
                <a:latin typeface="Gotham Pro" pitchFamily="50" charset="0"/>
                <a:cs typeface="Gotham Pro" pitchFamily="50" charset="0"/>
              </a:rPr>
              <a:t>УДИВИТЕЛЬНЫЙ </a:t>
            </a:r>
            <a:r>
              <a:rPr lang="ru-RU" sz="2400" b="1" cap="all" dirty="0">
                <a:solidFill>
                  <a:srgbClr val="002060"/>
                </a:solidFill>
                <a:latin typeface="Gotham Pro" pitchFamily="50" charset="0"/>
                <a:cs typeface="Gotham Pro" pitchFamily="50" charset="0"/>
              </a:rPr>
              <a:t>МИР </a:t>
            </a:r>
            <a:r>
              <a:rPr lang="ru-RU" sz="2400" b="1" cap="all" dirty="0" smtClean="0">
                <a:solidFill>
                  <a:srgbClr val="002060"/>
                </a:solidFill>
                <a:latin typeface="Gotham Pro" pitchFamily="50" charset="0"/>
                <a:cs typeface="Gotham Pro" pitchFamily="50" charset="0"/>
              </a:rPr>
              <a:t>ТАНЦА</a:t>
            </a:r>
            <a:endParaRPr lang="ru-RU" sz="2400" b="1" cap="all" dirty="0">
              <a:solidFill>
                <a:srgbClr val="002060"/>
              </a:solidFill>
              <a:latin typeface="Gotham Pro" pitchFamily="50" charset="0"/>
              <a:cs typeface="Gotham Pro" pitchFamily="50" charset="0"/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608" y="4301836"/>
            <a:ext cx="862202" cy="8622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p7\Desktop\ПАС.jpg"/>
          <p:cNvPicPr>
            <a:picLocks noChangeAspect="1" noChangeArrowheads="1"/>
          </p:cNvPicPr>
          <p:nvPr/>
        </p:nvPicPr>
        <p:blipFill>
          <a:blip r:embed="rId3" cstate="print"/>
          <a:srcRect t="9774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0" y="0"/>
            <a:ext cx="3995936" cy="483518"/>
          </a:xfrm>
          <a:prstGeom prst="rect">
            <a:avLst/>
          </a:prstGeom>
          <a:solidFill>
            <a:srgbClr val="3D9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995936" y="0"/>
            <a:ext cx="5148064" cy="483518"/>
          </a:xfrm>
          <a:prstGeom prst="rect">
            <a:avLst/>
          </a:prstGeom>
          <a:solidFill>
            <a:srgbClr val="3D9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араллелограмм 29"/>
          <p:cNvSpPr/>
          <p:nvPr/>
        </p:nvSpPr>
        <p:spPr>
          <a:xfrm flipV="1">
            <a:off x="3419872" y="843558"/>
            <a:ext cx="3312368" cy="432048"/>
          </a:xfrm>
          <a:prstGeom prst="parallelogram">
            <a:avLst>
              <a:gd name="adj" fmla="val 81653"/>
            </a:avLst>
          </a:prstGeom>
          <a:gradFill>
            <a:gsLst>
              <a:gs pos="0">
                <a:schemeClr val="bg1">
                  <a:alpha val="57000"/>
                </a:schemeClr>
              </a:gs>
              <a:gs pos="71000">
                <a:schemeClr val="bg1">
                  <a:alpha val="12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араллелограмм 31"/>
          <p:cNvSpPr/>
          <p:nvPr/>
        </p:nvSpPr>
        <p:spPr>
          <a:xfrm flipV="1">
            <a:off x="2699792" y="843558"/>
            <a:ext cx="1944216" cy="792088"/>
          </a:xfrm>
          <a:prstGeom prst="parallelogram">
            <a:avLst>
              <a:gd name="adj" fmla="val 81653"/>
            </a:avLst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араллелограмм 32"/>
          <p:cNvSpPr/>
          <p:nvPr/>
        </p:nvSpPr>
        <p:spPr>
          <a:xfrm flipV="1">
            <a:off x="2123728" y="0"/>
            <a:ext cx="3960440" cy="483518"/>
          </a:xfrm>
          <a:prstGeom prst="parallelogram">
            <a:avLst>
              <a:gd name="adj" fmla="val 81653"/>
            </a:avLst>
          </a:prstGeom>
          <a:gradFill>
            <a:gsLst>
              <a:gs pos="0">
                <a:schemeClr val="bg1">
                  <a:alpha val="26000"/>
                </a:schemeClr>
              </a:gs>
              <a:gs pos="71000">
                <a:srgbClr val="3D98AA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право 40"/>
          <p:cNvSpPr/>
          <p:nvPr/>
        </p:nvSpPr>
        <p:spPr>
          <a:xfrm>
            <a:off x="0" y="483518"/>
            <a:ext cx="9144000" cy="3888432"/>
          </a:xfrm>
          <a:prstGeom prst="rightArrow">
            <a:avLst>
              <a:gd name="adj1" fmla="val 100000"/>
              <a:gd name="adj2" fmla="val 0"/>
            </a:avLst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0" y="483518"/>
            <a:ext cx="9144000" cy="3888432"/>
          </a:xfrm>
          <a:prstGeom prst="rightArrow">
            <a:avLst>
              <a:gd name="adj1" fmla="val 100000"/>
              <a:gd name="adj2" fmla="val 0"/>
            </a:avLst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 flipH="1">
            <a:off x="5292080" y="1275606"/>
            <a:ext cx="2736304" cy="0"/>
          </a:xfrm>
          <a:prstGeom prst="line">
            <a:avLst/>
          </a:prstGeom>
          <a:ln w="15875"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5076056" y="3291830"/>
            <a:ext cx="2736304" cy="0"/>
          </a:xfrm>
          <a:prstGeom prst="line">
            <a:avLst/>
          </a:prstGeom>
          <a:ln w="15875"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Диагональная полоса 34"/>
          <p:cNvSpPr/>
          <p:nvPr/>
        </p:nvSpPr>
        <p:spPr>
          <a:xfrm rot="10800000" flipH="1">
            <a:off x="7776864" y="2787774"/>
            <a:ext cx="1331640" cy="1656184"/>
          </a:xfrm>
          <a:prstGeom prst="diagStripe">
            <a:avLst>
              <a:gd name="adj" fmla="val 37007"/>
            </a:avLst>
          </a:prstGeom>
          <a:gradFill flip="none" rotWithShape="1">
            <a:gsLst>
              <a:gs pos="0">
                <a:srgbClr val="045A95"/>
              </a:gs>
              <a:gs pos="39000">
                <a:srgbClr val="045A95"/>
              </a:gs>
              <a:gs pos="100000">
                <a:srgbClr val="000000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0" y="4320480"/>
            <a:ext cx="6444208" cy="843558"/>
          </a:xfrm>
          <a:prstGeom prst="rect">
            <a:avLst/>
          </a:prstGeom>
          <a:solidFill>
            <a:srgbClr val="3D9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Picture 2" descr="C:\Users\sp7\Desktop\белый лого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443958"/>
            <a:ext cx="2022938" cy="626118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>
          <a:xfrm>
            <a:off x="6408712" y="4320480"/>
            <a:ext cx="2771800" cy="843558"/>
          </a:xfrm>
          <a:prstGeom prst="rect">
            <a:avLst/>
          </a:prstGeom>
          <a:solidFill>
            <a:srgbClr val="0E3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Изображение 35" descr="EducationWeek_logo_New_White-0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413411"/>
            <a:ext cx="1954184" cy="67861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608" y="4301836"/>
            <a:ext cx="862202" cy="862202"/>
          </a:xfrm>
          <a:prstGeom prst="rect">
            <a:avLst/>
          </a:prstGeom>
        </p:spPr>
      </p:pic>
      <p:sp>
        <p:nvSpPr>
          <p:cNvPr id="22" name="Параллелограмм 21"/>
          <p:cNvSpPr/>
          <p:nvPr/>
        </p:nvSpPr>
        <p:spPr>
          <a:xfrm flipV="1">
            <a:off x="-40852" y="474194"/>
            <a:ext cx="9184851" cy="2808313"/>
          </a:xfrm>
          <a:prstGeom prst="parallelogram">
            <a:avLst>
              <a:gd name="adj" fmla="val 81160"/>
            </a:avLst>
          </a:prstGeom>
          <a:gradFill>
            <a:gsLst>
              <a:gs pos="31000">
                <a:schemeClr val="bg1">
                  <a:alpha val="57000"/>
                </a:schemeClr>
              </a:gs>
              <a:gs pos="84000">
                <a:schemeClr val="bg1">
                  <a:alpha val="12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Диагональная полоса 30"/>
          <p:cNvSpPr/>
          <p:nvPr/>
        </p:nvSpPr>
        <p:spPr>
          <a:xfrm flipH="1">
            <a:off x="6948264" y="0"/>
            <a:ext cx="2195736" cy="2695228"/>
          </a:xfrm>
          <a:prstGeom prst="diagStripe">
            <a:avLst>
              <a:gd name="adj" fmla="val 51478"/>
            </a:avLst>
          </a:prstGeom>
          <a:gradFill flip="none" rotWithShape="1">
            <a:gsLst>
              <a:gs pos="0">
                <a:srgbClr val="045A95"/>
              </a:gs>
              <a:gs pos="39000">
                <a:srgbClr val="045A95"/>
              </a:gs>
              <a:gs pos="100000">
                <a:srgbClr val="000000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Параллелограмм 33"/>
          <p:cNvSpPr/>
          <p:nvPr/>
        </p:nvSpPr>
        <p:spPr>
          <a:xfrm rot="8551503">
            <a:off x="7309806" y="2332341"/>
            <a:ext cx="2308314" cy="787946"/>
          </a:xfrm>
          <a:prstGeom prst="parallelogram">
            <a:avLst>
              <a:gd name="adj" fmla="val 74438"/>
            </a:avLst>
          </a:prstGeom>
          <a:gradFill>
            <a:gsLst>
              <a:gs pos="0">
                <a:srgbClr val="045A95"/>
              </a:gs>
              <a:gs pos="42000">
                <a:srgbClr val="045A95"/>
              </a:gs>
              <a:gs pos="100000">
                <a:srgbClr val="003399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1109414" y="3103089"/>
            <a:ext cx="7128792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/>
              <a:t> </a:t>
            </a:r>
            <a:endParaRPr lang="ru-RU" sz="900" dirty="0" smtClean="0"/>
          </a:p>
          <a:p>
            <a:r>
              <a:rPr lang="ru-RU" sz="1600" b="1" dirty="0" smtClean="0">
                <a:solidFill>
                  <a:srgbClr val="045A95"/>
                </a:solidFill>
                <a:latin typeface="Gotham Pro Black"/>
                <a:cs typeface="Gotham Pro Light" pitchFamily="50" charset="0"/>
              </a:rPr>
              <a:t>Муниципальное автономное учреждение дополнительного образования «Детско-юношеский центр «Орион»</a:t>
            </a:r>
          </a:p>
          <a:p>
            <a:r>
              <a:rPr lang="ru-RU" sz="1600" b="1" dirty="0" smtClean="0">
                <a:solidFill>
                  <a:srgbClr val="045A95"/>
                </a:solidFill>
                <a:latin typeface="Gotham Pro Black"/>
                <a:cs typeface="Gotham Pro Light" pitchFamily="50" charset="0"/>
              </a:rPr>
              <a:t>654079,Россия, Кузбасс, г. Новокузнецк, ул. Кутузова, д.5А </a:t>
            </a:r>
          </a:p>
          <a:p>
            <a:r>
              <a:rPr lang="en-US" sz="1600" b="1" dirty="0">
                <a:solidFill>
                  <a:srgbClr val="045A95"/>
                </a:solidFill>
                <a:latin typeface="Gotham Pro Black"/>
                <a:cs typeface="Gotham Pro Light" pitchFamily="50" charset="0"/>
              </a:rPr>
              <a:t>e</a:t>
            </a:r>
            <a:r>
              <a:rPr lang="en-US" sz="1600" b="1" dirty="0" smtClean="0">
                <a:solidFill>
                  <a:srgbClr val="045A95"/>
                </a:solidFill>
                <a:latin typeface="Gotham Pro Black"/>
                <a:cs typeface="Gotham Pro Light" pitchFamily="50" charset="0"/>
              </a:rPr>
              <a:t>-mail: </a:t>
            </a:r>
            <a:r>
              <a:rPr lang="en-US" sz="1600" b="1" dirty="0" smtClean="0">
                <a:solidFill>
                  <a:srgbClr val="045A95"/>
                </a:solidFill>
                <a:latin typeface="Gotham Pro Black"/>
                <a:cs typeface="Gotham Pro Light" pitchFamily="50" charset="0"/>
                <a:hlinkClick r:id="rId7"/>
              </a:rPr>
              <a:t>orionnvkz@mail.ru</a:t>
            </a:r>
            <a:r>
              <a:rPr lang="en-US" sz="1600" b="1" dirty="0" smtClean="0">
                <a:solidFill>
                  <a:srgbClr val="045A95"/>
                </a:solidFill>
                <a:latin typeface="Gotham Pro Black"/>
                <a:cs typeface="Gotham Pro Light" pitchFamily="50" charset="0"/>
              </a:rPr>
              <a:t> </a:t>
            </a:r>
            <a:r>
              <a:rPr lang="ru-RU" sz="1600" b="1" dirty="0" smtClean="0">
                <a:solidFill>
                  <a:srgbClr val="045A95"/>
                </a:solidFill>
                <a:latin typeface="Gotham Pro Black"/>
                <a:cs typeface="Gotham Pro Light" pitchFamily="50" charset="0"/>
              </a:rPr>
              <a:t>сайт: ДЮЦОРИОН.РФ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43608" y="1239989"/>
            <a:ext cx="69847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cap="all" dirty="0">
                <a:solidFill>
                  <a:srgbClr val="045A95"/>
                </a:solidFill>
                <a:latin typeface="Gotham Pro Light" pitchFamily="50" charset="0"/>
                <a:cs typeface="Gotham Pro Light" pitchFamily="50" charset="0"/>
              </a:rPr>
              <a:t>....если доверили тебе ребенка на воспитание, то верни его </a:t>
            </a:r>
            <a:r>
              <a:rPr lang="ru-RU" sz="3200" b="1" cap="all" dirty="0" smtClean="0">
                <a:solidFill>
                  <a:srgbClr val="045A95"/>
                </a:solidFill>
                <a:latin typeface="Gotham Pro Light" pitchFamily="50" charset="0"/>
                <a:cs typeface="Gotham Pro Light" pitchFamily="50" charset="0"/>
              </a:rPr>
              <a:t>крылатым…</a:t>
            </a:r>
            <a:endParaRPr lang="ru-RU" sz="3200" b="1" cap="all" dirty="0">
              <a:solidFill>
                <a:srgbClr val="045A95"/>
              </a:solidFill>
              <a:latin typeface="Gotham Pro Light" pitchFamily="50" charset="0"/>
              <a:cs typeface="Gotham Pro Light" pitchFamily="50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77548" y="2699176"/>
            <a:ext cx="26773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b="1" dirty="0" smtClean="0">
                <a:solidFill>
                  <a:srgbClr val="045A95"/>
                </a:solidFill>
                <a:latin typeface="Gotham Pro Light" pitchFamily="50" charset="0"/>
                <a:cs typeface="Gotham Pro Light" pitchFamily="50" charset="0"/>
              </a:rPr>
              <a:t>Ш. А. </a:t>
            </a:r>
            <a:r>
              <a:rPr lang="ru-RU" sz="2000" b="1" dirty="0" err="1" smtClean="0">
                <a:solidFill>
                  <a:srgbClr val="045A95"/>
                </a:solidFill>
                <a:latin typeface="Gotham Pro Light" pitchFamily="50" charset="0"/>
                <a:cs typeface="Gotham Pro Light" pitchFamily="50" charset="0"/>
              </a:rPr>
              <a:t>Амонашвили</a:t>
            </a:r>
            <a:endParaRPr lang="ru-RU" sz="2000" b="1" dirty="0">
              <a:solidFill>
                <a:srgbClr val="045A95"/>
              </a:solidFill>
              <a:latin typeface="Gotham Pro Light" pitchFamily="50" charset="0"/>
              <a:cs typeface="Gotham Pro Light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320480"/>
            <a:ext cx="6444208" cy="843558"/>
          </a:xfrm>
          <a:prstGeom prst="rect">
            <a:avLst/>
          </a:prstGeom>
          <a:solidFill>
            <a:srgbClr val="3D9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Users\sp7\Desktop\белый лог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443958"/>
            <a:ext cx="2022938" cy="626118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6408712" y="4320480"/>
            <a:ext cx="2771800" cy="843558"/>
          </a:xfrm>
          <a:prstGeom prst="rect">
            <a:avLst/>
          </a:prstGeom>
          <a:solidFill>
            <a:srgbClr val="0E3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Изображение 1" descr="EducationWeek_logo_New_White-0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413411"/>
            <a:ext cx="1954184" cy="67861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0" y="0"/>
            <a:ext cx="3995936" cy="483518"/>
          </a:xfrm>
          <a:prstGeom prst="rect">
            <a:avLst/>
          </a:prstGeom>
          <a:solidFill>
            <a:srgbClr val="045A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995936" y="0"/>
            <a:ext cx="5148064" cy="483518"/>
          </a:xfrm>
          <a:prstGeom prst="rect">
            <a:avLst/>
          </a:prstGeom>
          <a:solidFill>
            <a:srgbClr val="3D9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/>
          <a:srcRect l="24220" t="16273" r="24163"/>
          <a:stretch/>
        </p:blipFill>
        <p:spPr>
          <a:xfrm>
            <a:off x="4720117" y="508907"/>
            <a:ext cx="4175700" cy="36356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042" y="1694645"/>
            <a:ext cx="4552010" cy="226468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62976" y="909473"/>
            <a:ext cx="4255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https://mcase.orionnvkz-do.ru/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608" y="4301836"/>
            <a:ext cx="862202" cy="86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85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/>
          <p:cNvSpPr/>
          <p:nvPr/>
        </p:nvSpPr>
        <p:spPr>
          <a:xfrm>
            <a:off x="0" y="0"/>
            <a:ext cx="3995936" cy="1207552"/>
          </a:xfrm>
          <a:prstGeom prst="rect">
            <a:avLst/>
          </a:prstGeom>
          <a:solidFill>
            <a:srgbClr val="045A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3995936" y="0"/>
            <a:ext cx="5148064" cy="1207552"/>
          </a:xfrm>
          <a:prstGeom prst="rect">
            <a:avLst/>
          </a:prstGeom>
          <a:solidFill>
            <a:srgbClr val="3D9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-19004" y="3598826"/>
            <a:ext cx="9163003" cy="1544674"/>
          </a:xfrm>
          <a:prstGeom prst="rect">
            <a:avLst/>
          </a:prstGeom>
          <a:solidFill>
            <a:srgbClr val="045A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0" y="139686"/>
            <a:ext cx="4673810" cy="957959"/>
          </a:xfrm>
          <a:prstGeom prst="rightArrow">
            <a:avLst>
              <a:gd name="adj1" fmla="val 100000"/>
              <a:gd name="adj2" fmla="val 45890"/>
            </a:avLst>
          </a:prstGeom>
          <a:solidFill>
            <a:srgbClr val="FD7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/>
              <a:t>ЭФФЕКТЫ И   ЭФФЕКТИВНОСТЬ МЕТОДИЧЕСКОГО КЕЙСА</a:t>
            </a:r>
            <a:endParaRPr lang="ru-RU" sz="2000" dirty="0">
              <a:solidFill>
                <a:schemeClr val="bg1"/>
              </a:solidFill>
              <a:latin typeface="Gotham Pro Black" pitchFamily="50" charset="0"/>
              <a:cs typeface="Gotham Pro Black" pitchFamily="50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94134" y="107872"/>
            <a:ext cx="48600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Gotham Pro" pitchFamily="50" charset="0"/>
                <a:cs typeface="Gotham Pro" pitchFamily="50" charset="0"/>
              </a:rPr>
              <a:t>Полученные </a:t>
            </a:r>
            <a:r>
              <a:rPr lang="ru-RU" sz="2000" b="1" dirty="0">
                <a:solidFill>
                  <a:schemeClr val="bg1"/>
                </a:solidFill>
                <a:latin typeface="Gotham Pro" pitchFamily="50" charset="0"/>
                <a:cs typeface="Gotham Pro" pitchFamily="50" charset="0"/>
              </a:rPr>
              <a:t>эффекты можно структурировать по основным </a:t>
            </a:r>
            <a:r>
              <a:rPr lang="ru-RU" sz="2000" b="1" dirty="0" err="1">
                <a:solidFill>
                  <a:schemeClr val="bg1"/>
                </a:solidFill>
                <a:latin typeface="Gotham Pro" pitchFamily="50" charset="0"/>
                <a:cs typeface="Gotham Pro" pitchFamily="50" charset="0"/>
              </a:rPr>
              <a:t>стейкхолдерам</a:t>
            </a:r>
            <a:r>
              <a:rPr lang="ru-RU" sz="2000" b="1" dirty="0">
                <a:solidFill>
                  <a:schemeClr val="bg1"/>
                </a:solidFill>
                <a:latin typeface="Gotham Pro" pitchFamily="50" charset="0"/>
                <a:cs typeface="Gotham Pro" pitchFamily="50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Gotham Pro" pitchFamily="50" charset="0"/>
                <a:cs typeface="Gotham Pro" pitchFamily="50" charset="0"/>
              </a:rPr>
              <a:t>процесса</a:t>
            </a:r>
            <a:r>
              <a:rPr lang="ru-RU" sz="2000" b="1" dirty="0">
                <a:solidFill>
                  <a:schemeClr val="bg1"/>
                </a:solidFill>
                <a:latin typeface="Gotham Pro" pitchFamily="50" charset="0"/>
                <a:cs typeface="Gotham Pro" pitchFamily="50" charset="0"/>
              </a:rPr>
              <a:t>:</a:t>
            </a:r>
            <a:endParaRPr lang="ru-RU" sz="1600" b="1" dirty="0">
              <a:solidFill>
                <a:schemeClr val="bg1"/>
              </a:solidFill>
              <a:latin typeface="Gotham Pro" pitchFamily="50" charset="0"/>
              <a:cs typeface="Gotham Pro" pitchFamily="50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1463" y="1238456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Gotham Pro" pitchFamily="50" charset="0"/>
                <a:cs typeface="Gotham Pro" pitchFamily="50" charset="0"/>
              </a:rPr>
              <a:t>O</a:t>
            </a:r>
            <a:endParaRPr lang="ru-RU" sz="1400" b="1" dirty="0">
              <a:solidFill>
                <a:srgbClr val="FF0000"/>
              </a:solidFill>
              <a:latin typeface="Gotham Pro" pitchFamily="50" charset="0"/>
              <a:cs typeface="Gotham Pro" pitchFamily="50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1519" y="1207552"/>
            <a:ext cx="88853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Gotham Pro" pitchFamily="50" charset="0"/>
                <a:cs typeface="Gotham Pro" pitchFamily="50" charset="0"/>
              </a:rPr>
              <a:t>Для </a:t>
            </a:r>
            <a:r>
              <a:rPr lang="ru-RU" b="1" dirty="0">
                <a:solidFill>
                  <a:srgbClr val="FF0000"/>
                </a:solidFill>
                <a:latin typeface="Gotham Pro" pitchFamily="50" charset="0"/>
                <a:cs typeface="Gotham Pro" pitchFamily="50" charset="0"/>
              </a:rPr>
              <a:t>МАУ ДО ДЮЦ Орион </a:t>
            </a:r>
            <a:r>
              <a:rPr lang="en-US" b="1" dirty="0" smtClean="0">
                <a:solidFill>
                  <a:srgbClr val="FF0000"/>
                </a:solidFill>
                <a:latin typeface="Gotham Pro" pitchFamily="50" charset="0"/>
                <a:cs typeface="Gotham Pro" pitchFamily="50" charset="0"/>
              </a:rPr>
              <a:t>– </a:t>
            </a:r>
          </a:p>
          <a:p>
            <a:r>
              <a:rPr lang="ru-RU" sz="1400" dirty="0" smtClean="0">
                <a:solidFill>
                  <a:srgbClr val="FF0000"/>
                </a:solidFill>
                <a:latin typeface="Gotham Pro" pitchFamily="50" charset="0"/>
                <a:cs typeface="Gotham Pro" pitchFamily="50" charset="0"/>
              </a:rPr>
              <a:t>повышении </a:t>
            </a:r>
            <a:r>
              <a:rPr lang="ru-RU" sz="1400" dirty="0">
                <a:solidFill>
                  <a:srgbClr val="FF0000"/>
                </a:solidFill>
                <a:latin typeface="Gotham Pro" pitchFamily="50" charset="0"/>
                <a:cs typeface="Gotham Pro" pitchFamily="50" charset="0"/>
              </a:rPr>
              <a:t>имиджа собственного образования, признании ключевыми </a:t>
            </a:r>
            <a:r>
              <a:rPr lang="ru-RU" sz="1400" dirty="0" err="1">
                <a:solidFill>
                  <a:srgbClr val="FF0000"/>
                </a:solidFill>
                <a:latin typeface="Gotham Pro" pitchFamily="50" charset="0"/>
                <a:cs typeface="Gotham Pro" pitchFamily="50" charset="0"/>
              </a:rPr>
              <a:t>стейкхолдерами</a:t>
            </a:r>
            <a:r>
              <a:rPr lang="ru-RU" sz="1400" dirty="0">
                <a:solidFill>
                  <a:srgbClr val="FF0000"/>
                </a:solidFill>
                <a:latin typeface="Gotham Pro" pitchFamily="50" charset="0"/>
                <a:cs typeface="Gotham Pro" pitchFamily="50" charset="0"/>
              </a:rPr>
              <a:t> в профессиональной среде, обеспечение высокого уровня удовлетворённости содержанием, качеством, результатами дополнительного образования художественной направленности</a:t>
            </a:r>
            <a:r>
              <a:rPr lang="ru-RU" sz="1400" dirty="0" smtClean="0">
                <a:solidFill>
                  <a:srgbClr val="FF0000"/>
                </a:solidFill>
                <a:latin typeface="Gotham Pro" pitchFamily="50" charset="0"/>
                <a:cs typeface="Gotham Pro" pitchFamily="50" charset="0"/>
              </a:rPr>
              <a:t>.</a:t>
            </a:r>
            <a:endParaRPr lang="ru-RU" sz="1400" dirty="0">
              <a:solidFill>
                <a:srgbClr val="FF0000"/>
              </a:solidFill>
              <a:latin typeface="Gotham Pro" pitchFamily="50" charset="0"/>
              <a:cs typeface="Gotham Pro" pitchFamily="50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1463" y="2198812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Gotham Pro" pitchFamily="50" charset="0"/>
                <a:cs typeface="Gotham Pro" pitchFamily="50" charset="0"/>
              </a:rPr>
              <a:t>O</a:t>
            </a:r>
            <a:endParaRPr lang="ru-RU" sz="1400" b="1" dirty="0">
              <a:solidFill>
                <a:srgbClr val="FF0000"/>
              </a:solidFill>
              <a:latin typeface="Gotham Pro" pitchFamily="50" charset="0"/>
              <a:cs typeface="Gotham Pro" pitchFamily="50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41811" y="2177061"/>
            <a:ext cx="88853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Gotham Pro" pitchFamily="50" charset="0"/>
                <a:cs typeface="Gotham Pro" pitchFamily="50" charset="0"/>
              </a:rPr>
              <a:t>Для учащихся МАУ ДО </a:t>
            </a:r>
            <a:r>
              <a:rPr lang="ru-RU" b="1" dirty="0" smtClean="0">
                <a:solidFill>
                  <a:srgbClr val="FF0000"/>
                </a:solidFill>
                <a:latin typeface="Gotham Pro" pitchFamily="50" charset="0"/>
                <a:cs typeface="Gotham Pro" pitchFamily="50" charset="0"/>
              </a:rPr>
              <a:t>«ДЮЦ «Орион </a:t>
            </a:r>
            <a:r>
              <a:rPr lang="en-US" b="1" dirty="0" smtClean="0">
                <a:solidFill>
                  <a:srgbClr val="FF0000"/>
                </a:solidFill>
                <a:latin typeface="Gotham Pro" pitchFamily="50" charset="0"/>
                <a:cs typeface="Gotham Pro" pitchFamily="50" charset="0"/>
              </a:rPr>
              <a:t>– </a:t>
            </a:r>
          </a:p>
          <a:p>
            <a:r>
              <a:rPr lang="ru-RU" sz="1400" dirty="0" smtClean="0">
                <a:solidFill>
                  <a:srgbClr val="FF0000"/>
                </a:solidFill>
                <a:latin typeface="Gotham Pro" pitchFamily="50" charset="0"/>
                <a:cs typeface="Gotham Pro" pitchFamily="50" charset="0"/>
              </a:rPr>
              <a:t> формируются </a:t>
            </a:r>
            <a:r>
              <a:rPr lang="ru-RU" sz="1400" dirty="0">
                <a:solidFill>
                  <a:srgbClr val="FF0000"/>
                </a:solidFill>
                <a:latin typeface="Gotham Pro" pitchFamily="50" charset="0"/>
                <a:cs typeface="Gotham Pro" pitchFamily="50" charset="0"/>
              </a:rPr>
              <a:t>предметные и личностные компетенции. Особое </a:t>
            </a:r>
            <a:r>
              <a:rPr lang="ru-RU" sz="1400" dirty="0" smtClean="0">
                <a:solidFill>
                  <a:srgbClr val="FF0000"/>
                </a:solidFill>
                <a:latin typeface="Gotham Pro" pitchFamily="50" charset="0"/>
                <a:cs typeface="Gotham Pro" pitchFamily="50" charset="0"/>
              </a:rPr>
              <a:t>внимание уделяется формированию </a:t>
            </a:r>
            <a:r>
              <a:rPr lang="ru-RU" sz="1400" dirty="0" err="1" smtClean="0">
                <a:solidFill>
                  <a:srgbClr val="FF0000"/>
                </a:solidFill>
                <a:latin typeface="Gotham Pro" pitchFamily="50" charset="0"/>
                <a:cs typeface="Gotham Pro" pitchFamily="50" charset="0"/>
              </a:rPr>
              <a:t>soft-skills</a:t>
            </a:r>
            <a:r>
              <a:rPr lang="ru-RU" sz="1400" dirty="0" smtClean="0">
                <a:solidFill>
                  <a:srgbClr val="FF0000"/>
                </a:solidFill>
                <a:latin typeface="Gotham Pro" pitchFamily="50" charset="0"/>
                <a:cs typeface="Gotham Pro" pitchFamily="50" charset="0"/>
              </a:rPr>
              <a:t>: </a:t>
            </a:r>
            <a:r>
              <a:rPr lang="ru-RU" sz="1400" dirty="0">
                <a:solidFill>
                  <a:srgbClr val="FF0000"/>
                </a:solidFill>
                <a:latin typeface="Gotham Pro" pitchFamily="50" charset="0"/>
                <a:cs typeface="Gotham Pro" pitchFamily="50" charset="0"/>
              </a:rPr>
              <a:t>умение работать в команде, способность анализировать </a:t>
            </a:r>
            <a:r>
              <a:rPr lang="ru-RU" sz="1400" dirty="0" smtClean="0">
                <a:solidFill>
                  <a:srgbClr val="FF0000"/>
                </a:solidFill>
                <a:latin typeface="Gotham Pro" pitchFamily="50" charset="0"/>
                <a:cs typeface="Gotham Pro" pitchFamily="50" charset="0"/>
              </a:rPr>
              <a:t>информацию </a:t>
            </a:r>
            <a:r>
              <a:rPr lang="ru-RU" sz="1400" dirty="0">
                <a:solidFill>
                  <a:srgbClr val="FF0000"/>
                </a:solidFill>
                <a:latin typeface="Gotham Pro" pitchFamily="50" charset="0"/>
                <a:cs typeface="Gotham Pro" pitchFamily="50" charset="0"/>
              </a:rPr>
              <a:t>и принимать </a:t>
            </a:r>
            <a:r>
              <a:rPr lang="ru-RU" sz="1400" dirty="0" smtClean="0">
                <a:solidFill>
                  <a:srgbClr val="FF0000"/>
                </a:solidFill>
                <a:latin typeface="Gotham Pro" pitchFamily="50" charset="0"/>
                <a:cs typeface="Gotham Pro" pitchFamily="50" charset="0"/>
              </a:rPr>
              <a:t>решения. возможность </a:t>
            </a:r>
            <a:r>
              <a:rPr lang="ru-RU" sz="1400" dirty="0">
                <a:solidFill>
                  <a:srgbClr val="FF0000"/>
                </a:solidFill>
                <a:latin typeface="Gotham Pro" pitchFamily="50" charset="0"/>
                <a:cs typeface="Gotham Pro" pitchFamily="50" charset="0"/>
              </a:rPr>
              <a:t>в будущем стать успешными специалистами в области хореографии.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14561" y="3051894"/>
            <a:ext cx="8885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Gotham Pro" pitchFamily="50" charset="0"/>
                <a:cs typeface="Gotham Pro" pitchFamily="50" charset="0"/>
              </a:rPr>
              <a:t>Для муниципалитета </a:t>
            </a:r>
            <a:r>
              <a:rPr lang="en-US" b="1" dirty="0">
                <a:solidFill>
                  <a:srgbClr val="FF0000"/>
                </a:solidFill>
                <a:latin typeface="Gotham Pro" pitchFamily="50" charset="0"/>
                <a:cs typeface="Gotham Pro" pitchFamily="50" charset="0"/>
              </a:rPr>
              <a:t>–</a:t>
            </a:r>
          </a:p>
          <a:p>
            <a:r>
              <a:rPr lang="ru-RU" sz="1400" dirty="0" smtClean="0">
                <a:solidFill>
                  <a:srgbClr val="FF0000"/>
                </a:solidFill>
                <a:latin typeface="Gotham Pro" pitchFamily="50" charset="0"/>
                <a:cs typeface="Gotham Pro" pitchFamily="50" charset="0"/>
              </a:rPr>
              <a:t>создан </a:t>
            </a:r>
            <a:r>
              <a:rPr lang="ru-RU" sz="1400" dirty="0">
                <a:solidFill>
                  <a:srgbClr val="FF0000"/>
                </a:solidFill>
                <a:latin typeface="Gotham Pro" pitchFamily="50" charset="0"/>
                <a:cs typeface="Gotham Pro" pitchFamily="50" charset="0"/>
              </a:rPr>
              <a:t>образовательный и социальный </a:t>
            </a:r>
            <a:r>
              <a:rPr lang="ru-RU" sz="1400" dirty="0" smtClean="0">
                <a:solidFill>
                  <a:srgbClr val="FF0000"/>
                </a:solidFill>
                <a:latin typeface="Gotham Pro" pitchFamily="50" charset="0"/>
                <a:cs typeface="Gotham Pro" pitchFamily="50" charset="0"/>
              </a:rPr>
              <a:t>лифт. </a:t>
            </a:r>
            <a:endParaRPr lang="ru-RU" sz="1400" dirty="0">
              <a:solidFill>
                <a:srgbClr val="FF0000"/>
              </a:solidFill>
              <a:latin typeface="Gotham Pro" pitchFamily="50" charset="0"/>
              <a:cs typeface="Gotham Pro" pitchFamily="50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-19003" y="3078050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Gotham Pro" pitchFamily="50" charset="0"/>
                <a:cs typeface="Gotham Pro" pitchFamily="50" charset="0"/>
              </a:rPr>
              <a:t>O</a:t>
            </a:r>
            <a:endParaRPr lang="ru-RU" sz="1400" b="1" dirty="0">
              <a:solidFill>
                <a:srgbClr val="FF0000"/>
              </a:solidFill>
              <a:latin typeface="Gotham Pro" pitchFamily="50" charset="0"/>
              <a:cs typeface="Gotham Pro" pitchFamily="50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8095" y="3738029"/>
            <a:ext cx="90218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bg1"/>
                </a:solidFill>
                <a:latin typeface="Gotham Pro" pitchFamily="50" charset="0"/>
                <a:cs typeface="Gotham Pro" pitchFamily="50" charset="0"/>
              </a:rPr>
              <a:t>ЭФФЕКТИВНОСТЬ РЕАЛИЗАЦИИ МЕТОДИЧЕСКОГО КЕЙСА </a:t>
            </a:r>
            <a:r>
              <a:rPr lang="ru-RU" sz="1600" dirty="0">
                <a:solidFill>
                  <a:schemeClr val="bg1"/>
                </a:solidFill>
                <a:latin typeface="Gotham Pro" pitchFamily="50" charset="0"/>
                <a:cs typeface="Gotham Pro" pitchFamily="50" charset="0"/>
              </a:rPr>
              <a:t>предполагает новый подход к формированию содержания дополнительного образования, актуализации и модернизации образовательных программ, реализуемых в центре, дает четкий и прозрачный механизм ежегодного обновления перечня реализуемых программ, обеспечивает возможность быстрого реагирования на потребности экономики и социальной сферы региона</a:t>
            </a:r>
            <a:r>
              <a:rPr lang="ru-RU" sz="1600" dirty="0" smtClean="0">
                <a:solidFill>
                  <a:schemeClr val="bg1"/>
                </a:solidFill>
                <a:latin typeface="Gotham Pro" pitchFamily="50" charset="0"/>
                <a:cs typeface="Gotham Pro" pitchFamily="50" charset="0"/>
              </a:rPr>
              <a:t>.</a:t>
            </a:r>
            <a:endParaRPr lang="ru-RU" sz="1600" dirty="0">
              <a:solidFill>
                <a:schemeClr val="bg1"/>
              </a:solidFill>
              <a:latin typeface="Gotham Pro" pitchFamily="50" charset="0"/>
              <a:cs typeface="Gotham Pro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0"/>
          <p:cNvGrpSpPr/>
          <p:nvPr/>
        </p:nvGrpSpPr>
        <p:grpSpPr>
          <a:xfrm>
            <a:off x="0" y="0"/>
            <a:ext cx="9144000" cy="483518"/>
            <a:chOff x="0" y="0"/>
            <a:chExt cx="9144000" cy="483518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0" y="0"/>
              <a:ext cx="3995936" cy="483518"/>
            </a:xfrm>
            <a:prstGeom prst="rect">
              <a:avLst/>
            </a:prstGeom>
            <a:solidFill>
              <a:srgbClr val="045A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995936" y="0"/>
              <a:ext cx="5148064" cy="483518"/>
            </a:xfrm>
            <a:prstGeom prst="rect">
              <a:avLst/>
            </a:prstGeom>
            <a:solidFill>
              <a:srgbClr val="FD72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" name="Стрелка вправо 17"/>
          <p:cNvSpPr/>
          <p:nvPr/>
        </p:nvSpPr>
        <p:spPr>
          <a:xfrm>
            <a:off x="32023" y="559634"/>
            <a:ext cx="4467970" cy="916176"/>
          </a:xfrm>
          <a:prstGeom prst="rightArrow">
            <a:avLst>
              <a:gd name="adj1" fmla="val 100000"/>
              <a:gd name="adj2" fmla="val 45890"/>
            </a:avLst>
          </a:prstGeom>
          <a:solidFill>
            <a:srgbClr val="3D9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«</a:t>
            </a:r>
            <a:r>
              <a:rPr lang="ru-RU" sz="2800" b="1" dirty="0"/>
              <a:t>Успех каждого ребенка</a:t>
            </a:r>
            <a:r>
              <a:rPr lang="ru-RU" sz="2800" b="1" dirty="0" smtClean="0"/>
              <a:t>»</a:t>
            </a:r>
            <a:endParaRPr lang="ru-RU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499993" y="673669"/>
            <a:ext cx="4608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Gotham Pro" pitchFamily="50" charset="0"/>
                <a:cs typeface="Gotham Pro" pitchFamily="50" charset="0"/>
              </a:rPr>
              <a:t>Методический кейс строится на основе </a:t>
            </a:r>
            <a:endParaRPr lang="ru-RU" b="1" dirty="0" smtClean="0">
              <a:solidFill>
                <a:srgbClr val="FF0000"/>
              </a:solidFill>
              <a:latin typeface="Gotham Pro" pitchFamily="50" charset="0"/>
              <a:cs typeface="Gotham Pro" pitchFamily="50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Gotham Pro" pitchFamily="50" charset="0"/>
                <a:cs typeface="Gotham Pro" pitchFamily="50" charset="0"/>
              </a:rPr>
              <a:t>ДОП </a:t>
            </a:r>
            <a:r>
              <a:rPr lang="ru-RU" b="1" dirty="0">
                <a:solidFill>
                  <a:srgbClr val="FF0000"/>
                </a:solidFill>
                <a:latin typeface="Gotham Pro" pitchFamily="50" charset="0"/>
                <a:cs typeface="Gotham Pro" pitchFamily="50" charset="0"/>
              </a:rPr>
              <a:t>«Удивительный мир танца</a:t>
            </a:r>
            <a:r>
              <a:rPr lang="ru-RU" b="1" dirty="0" smtClean="0">
                <a:solidFill>
                  <a:srgbClr val="FF0000"/>
                </a:solidFill>
                <a:latin typeface="Gotham Pro" pitchFamily="50" charset="0"/>
                <a:cs typeface="Gotham Pro" pitchFamily="50" charset="0"/>
              </a:rPr>
              <a:t>»</a:t>
            </a:r>
            <a:endParaRPr lang="ru-RU" b="1" dirty="0">
              <a:solidFill>
                <a:srgbClr val="FF0000"/>
              </a:solidFill>
              <a:latin typeface="Gotham Pro" pitchFamily="50" charset="0"/>
              <a:cs typeface="Gotham Pro" pitchFamily="50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44008" y="1491630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Gotham Pro" pitchFamily="50" charset="0"/>
                <a:cs typeface="Gotham Pro" pitchFamily="50" charset="0"/>
              </a:rPr>
              <a:t>O</a:t>
            </a:r>
            <a:endParaRPr lang="ru-RU" sz="1400" dirty="0">
              <a:solidFill>
                <a:schemeClr val="bg1"/>
              </a:solidFill>
              <a:latin typeface="Gotham Pro" pitchFamily="50" charset="0"/>
              <a:cs typeface="Gotham Pro" pitchFamily="50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44008" y="2283718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Gotham Pro" pitchFamily="50" charset="0"/>
                <a:cs typeface="Gotham Pro" pitchFamily="50" charset="0"/>
              </a:rPr>
              <a:t>O</a:t>
            </a:r>
            <a:endParaRPr lang="ru-RU" sz="1400" dirty="0">
              <a:solidFill>
                <a:schemeClr val="bg1"/>
              </a:solidFill>
              <a:latin typeface="Gotham Pro" pitchFamily="50" charset="0"/>
              <a:cs typeface="Gotham Pro" pitchFamily="50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4320480"/>
            <a:ext cx="6444208" cy="843558"/>
          </a:xfrm>
          <a:prstGeom prst="rect">
            <a:avLst/>
          </a:prstGeom>
          <a:solidFill>
            <a:srgbClr val="FD7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2" descr="C:\Users\sp7\Desktop\белый лог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443958"/>
            <a:ext cx="2022938" cy="626118"/>
          </a:xfrm>
          <a:prstGeom prst="rect">
            <a:avLst/>
          </a:prstGeom>
          <a:noFill/>
        </p:spPr>
      </p:pic>
      <p:sp>
        <p:nvSpPr>
          <p:cNvPr id="24" name="Прямоугольник 23"/>
          <p:cNvSpPr/>
          <p:nvPr/>
        </p:nvSpPr>
        <p:spPr>
          <a:xfrm>
            <a:off x="6408712" y="4320480"/>
            <a:ext cx="2771800" cy="843558"/>
          </a:xfrm>
          <a:prstGeom prst="rect">
            <a:avLst/>
          </a:prstGeom>
          <a:solidFill>
            <a:srgbClr val="0E3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Изображение 24" descr="EducationWeek_logo_New_White-0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413411"/>
            <a:ext cx="1954184" cy="67861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608" y="4301836"/>
            <a:ext cx="862202" cy="86220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0382" y="1843807"/>
            <a:ext cx="8796039" cy="92333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Успех каждого участника образовательной деятельности проявляется в реализации модели образовательного процесса с возможностью использования индивидуальных маршрутов для учащихся и выбора самостоятельной образовательной траектории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0" y="3226668"/>
            <a:ext cx="8796039" cy="646331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/>
              <a:t>ДООП построена </a:t>
            </a:r>
            <a:r>
              <a:rPr lang="ru-RU" dirty="0"/>
              <a:t>на основе модульного подхода к организации образовательного процесса и предполагает создание гибких </a:t>
            </a:r>
            <a:r>
              <a:rPr lang="ru-RU" dirty="0" smtClean="0"/>
              <a:t>образовательных процессов.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0"/>
          <p:cNvGrpSpPr/>
          <p:nvPr/>
        </p:nvGrpSpPr>
        <p:grpSpPr>
          <a:xfrm>
            <a:off x="0" y="0"/>
            <a:ext cx="9144000" cy="483518"/>
            <a:chOff x="0" y="0"/>
            <a:chExt cx="9144000" cy="483518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0" y="0"/>
              <a:ext cx="3995936" cy="483518"/>
            </a:xfrm>
            <a:prstGeom prst="rect">
              <a:avLst/>
            </a:prstGeom>
            <a:solidFill>
              <a:srgbClr val="045A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995936" y="0"/>
              <a:ext cx="5148064" cy="483518"/>
            </a:xfrm>
            <a:prstGeom prst="rect">
              <a:avLst/>
            </a:prstGeom>
            <a:solidFill>
              <a:srgbClr val="FD72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" name="Стрелка вправо 17"/>
          <p:cNvSpPr/>
          <p:nvPr/>
        </p:nvSpPr>
        <p:spPr>
          <a:xfrm>
            <a:off x="32023" y="559633"/>
            <a:ext cx="4467970" cy="1076013"/>
          </a:xfrm>
          <a:prstGeom prst="rightArrow">
            <a:avLst>
              <a:gd name="adj1" fmla="val 100000"/>
              <a:gd name="adj2" fmla="val 45890"/>
            </a:avLst>
          </a:prstGeom>
          <a:solidFill>
            <a:srgbClr val="3D9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«</a:t>
            </a:r>
            <a:r>
              <a:rPr lang="ru-RU" sz="2800" b="1" dirty="0"/>
              <a:t>Успех каждого ребенка</a:t>
            </a:r>
            <a:r>
              <a:rPr lang="ru-RU" sz="2800" b="1" dirty="0" smtClean="0"/>
              <a:t>»</a:t>
            </a:r>
            <a:endParaRPr lang="ru-RU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535489" y="789174"/>
            <a:ext cx="4608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Gotham Pro" pitchFamily="50" charset="0"/>
                <a:cs typeface="Gotham Pro" pitchFamily="50" charset="0"/>
              </a:rPr>
              <a:t>Методический кейс строится на основе </a:t>
            </a:r>
            <a:endParaRPr lang="ru-RU" b="1" dirty="0" smtClean="0">
              <a:solidFill>
                <a:srgbClr val="FF0000"/>
              </a:solidFill>
              <a:latin typeface="Gotham Pro" pitchFamily="50" charset="0"/>
              <a:cs typeface="Gotham Pro" pitchFamily="50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Gotham Pro" pitchFamily="50" charset="0"/>
                <a:cs typeface="Gotham Pro" pitchFamily="50" charset="0"/>
              </a:rPr>
              <a:t>ДОП </a:t>
            </a:r>
            <a:r>
              <a:rPr lang="ru-RU" b="1" dirty="0">
                <a:solidFill>
                  <a:srgbClr val="FF0000"/>
                </a:solidFill>
                <a:latin typeface="Gotham Pro" pitchFamily="50" charset="0"/>
                <a:cs typeface="Gotham Pro" pitchFamily="50" charset="0"/>
              </a:rPr>
              <a:t>«Удивительный мир танца</a:t>
            </a:r>
            <a:r>
              <a:rPr lang="ru-RU" b="1" dirty="0" smtClean="0">
                <a:solidFill>
                  <a:srgbClr val="FF0000"/>
                </a:solidFill>
                <a:latin typeface="Gotham Pro" pitchFamily="50" charset="0"/>
                <a:cs typeface="Gotham Pro" pitchFamily="50" charset="0"/>
              </a:rPr>
              <a:t>»</a:t>
            </a:r>
            <a:endParaRPr lang="ru-RU" b="1" dirty="0">
              <a:solidFill>
                <a:srgbClr val="FF0000"/>
              </a:solidFill>
              <a:latin typeface="Gotham Pro" pitchFamily="50" charset="0"/>
              <a:cs typeface="Gotham Pro" pitchFamily="50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44008" y="1635646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Gotham Pro" pitchFamily="50" charset="0"/>
                <a:cs typeface="Gotham Pro" pitchFamily="50" charset="0"/>
              </a:rPr>
              <a:t>O</a:t>
            </a:r>
            <a:endParaRPr lang="ru-RU" sz="1400" dirty="0">
              <a:solidFill>
                <a:schemeClr val="bg1"/>
              </a:solidFill>
              <a:latin typeface="Gotham Pro" pitchFamily="50" charset="0"/>
              <a:cs typeface="Gotham Pro" pitchFamily="50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44008" y="2427734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Gotham Pro" pitchFamily="50" charset="0"/>
                <a:cs typeface="Gotham Pro" pitchFamily="50" charset="0"/>
              </a:rPr>
              <a:t>O</a:t>
            </a:r>
            <a:endParaRPr lang="ru-RU" sz="1400" dirty="0">
              <a:solidFill>
                <a:schemeClr val="bg1"/>
              </a:solidFill>
              <a:latin typeface="Gotham Pro" pitchFamily="50" charset="0"/>
              <a:cs typeface="Gotham Pro" pitchFamily="50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4320480"/>
            <a:ext cx="6444208" cy="843558"/>
          </a:xfrm>
          <a:prstGeom prst="rect">
            <a:avLst/>
          </a:prstGeom>
          <a:solidFill>
            <a:srgbClr val="FD7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2" descr="C:\Users\sp7\Desktop\белый лог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443958"/>
            <a:ext cx="2022938" cy="626118"/>
          </a:xfrm>
          <a:prstGeom prst="rect">
            <a:avLst/>
          </a:prstGeom>
          <a:noFill/>
        </p:spPr>
      </p:pic>
      <p:sp>
        <p:nvSpPr>
          <p:cNvPr id="24" name="Прямоугольник 23"/>
          <p:cNvSpPr/>
          <p:nvPr/>
        </p:nvSpPr>
        <p:spPr>
          <a:xfrm>
            <a:off x="6408712" y="4320480"/>
            <a:ext cx="2771800" cy="843558"/>
          </a:xfrm>
          <a:prstGeom prst="rect">
            <a:avLst/>
          </a:prstGeom>
          <a:solidFill>
            <a:srgbClr val="0E3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Изображение 24" descr="EducationWeek_logo_New_White-0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413411"/>
            <a:ext cx="1954184" cy="67861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608" y="4301836"/>
            <a:ext cx="862202" cy="86220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7295" y="2752574"/>
            <a:ext cx="8796039" cy="646331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Цифровые следы отражают достижения учащихся, результаты успешной совместной работы с родителями и педагогом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7295" y="3534626"/>
            <a:ext cx="87960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45A95"/>
                </a:solidFill>
              </a:rPr>
              <a:t>Таким образом, можно констатировать что все сегменты методического кейса работают на успех каждого ученика!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67295" y="1706168"/>
            <a:ext cx="8796039" cy="92333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Соответственно выстраивается методическое и дидактическое обеспечение образовательного процесса, подбираются педагогические технологии и оценочные средства для определения результатов образовательной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367951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3995936" cy="483518"/>
          </a:xfrm>
          <a:prstGeom prst="rect">
            <a:avLst/>
          </a:prstGeom>
          <a:solidFill>
            <a:srgbClr val="045A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995936" y="0"/>
            <a:ext cx="5148064" cy="483518"/>
          </a:xfrm>
          <a:prstGeom prst="rect">
            <a:avLst/>
          </a:prstGeom>
          <a:solidFill>
            <a:srgbClr val="3D9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0" y="567574"/>
            <a:ext cx="4427984" cy="996064"/>
          </a:xfrm>
          <a:prstGeom prst="rightArrow">
            <a:avLst>
              <a:gd name="adj1" fmla="val 100000"/>
              <a:gd name="adj2" fmla="val 45890"/>
            </a:avLst>
          </a:prstGeom>
          <a:solidFill>
            <a:srgbClr val="FD7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Обеспечение образовательных результатов и творческих достижений детей</a:t>
            </a:r>
            <a:endParaRPr lang="ru-RU" sz="2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4320480"/>
            <a:ext cx="6444208" cy="843558"/>
          </a:xfrm>
          <a:prstGeom prst="rect">
            <a:avLst/>
          </a:prstGeom>
          <a:solidFill>
            <a:srgbClr val="3D9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 descr="C:\Users\sp7\Desktop\белый лог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443958"/>
            <a:ext cx="2022938" cy="626118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6408712" y="4320480"/>
            <a:ext cx="2771800" cy="843558"/>
          </a:xfrm>
          <a:prstGeom prst="rect">
            <a:avLst/>
          </a:prstGeom>
          <a:solidFill>
            <a:srgbClr val="0E3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Изображение 19" descr="EducationWeek_logo_New_White-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413411"/>
            <a:ext cx="1954184" cy="67861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608" y="4301836"/>
            <a:ext cx="862202" cy="86220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1810" y="1596267"/>
            <a:ext cx="3894126" cy="2759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045A95"/>
                </a:solidFill>
              </a:rPr>
              <a:t>Обеспечивает образовательные результаты, которые мы дифференцировали на предметные, </a:t>
            </a:r>
            <a:r>
              <a:rPr lang="ru-RU" b="1" dirty="0" err="1">
                <a:solidFill>
                  <a:srgbClr val="045A95"/>
                </a:solidFill>
              </a:rPr>
              <a:t>метапредметные</a:t>
            </a:r>
            <a:r>
              <a:rPr lang="ru-RU" b="1" dirty="0">
                <a:solidFill>
                  <a:srgbClr val="045A95"/>
                </a:solidFill>
              </a:rPr>
              <a:t> и личностные. Важным параметром является то, что образовательная деятельность построена на основе модульного подхода к организации образовательного процесса.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27984" y="576449"/>
            <a:ext cx="4572000" cy="307577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b="1" dirty="0" smtClean="0">
                <a:solidFill>
                  <a:srgbClr val="045A95"/>
                </a:solidFill>
              </a:rPr>
              <a:t>Студия акробатики и танца </a:t>
            </a:r>
            <a:r>
              <a:rPr lang="ru-RU" sz="2000" b="1" dirty="0" smtClean="0">
                <a:solidFill>
                  <a:srgbClr val="045A95"/>
                </a:solidFill>
              </a:rPr>
              <a:t>«Комплимент» </a:t>
            </a:r>
            <a:r>
              <a:rPr lang="ru-RU" b="1" dirty="0" smtClean="0">
                <a:solidFill>
                  <a:srgbClr val="045A95"/>
                </a:solidFill>
              </a:rPr>
              <a:t>- это коллектив единомышленников: детей - победителей городских, региональных и международных конкурсов и фестивалей, родителей и педагога Анастасии Сергеевны </a:t>
            </a:r>
            <a:r>
              <a:rPr lang="ru-RU" b="1" dirty="0" err="1" smtClean="0">
                <a:solidFill>
                  <a:srgbClr val="045A95"/>
                </a:solidFill>
              </a:rPr>
              <a:t>Радыгиной</a:t>
            </a:r>
            <a:r>
              <a:rPr lang="ru-RU" b="1" dirty="0" smtClean="0">
                <a:solidFill>
                  <a:srgbClr val="045A95"/>
                </a:solidFill>
              </a:rPr>
              <a:t>, победителя профессиональных конкурсов муниципального и регионального уровней, активного участника концертов и фестивалей.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46240" y="356672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cap="all" dirty="0">
                <a:solidFill>
                  <a:srgbClr val="002060"/>
                </a:solidFill>
                <a:latin typeface="Gotham Pro" pitchFamily="50" charset="0"/>
                <a:cs typeface="Gotham Pro" pitchFamily="50" charset="0"/>
              </a:rPr>
              <a:t>И всех нас объединяет любовь к музыке и танцу.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0"/>
          <p:cNvGrpSpPr/>
          <p:nvPr/>
        </p:nvGrpSpPr>
        <p:grpSpPr>
          <a:xfrm>
            <a:off x="0" y="0"/>
            <a:ext cx="9144000" cy="483518"/>
            <a:chOff x="0" y="0"/>
            <a:chExt cx="9144000" cy="483518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0" y="0"/>
              <a:ext cx="3995936" cy="483518"/>
            </a:xfrm>
            <a:prstGeom prst="rect">
              <a:avLst/>
            </a:prstGeom>
            <a:solidFill>
              <a:srgbClr val="045A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995936" y="0"/>
              <a:ext cx="5148064" cy="483518"/>
            </a:xfrm>
            <a:prstGeom prst="rect">
              <a:avLst/>
            </a:prstGeom>
            <a:solidFill>
              <a:srgbClr val="FD72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" name="Стрелка вправо 17"/>
          <p:cNvSpPr/>
          <p:nvPr/>
        </p:nvSpPr>
        <p:spPr>
          <a:xfrm>
            <a:off x="109852" y="528455"/>
            <a:ext cx="4246124" cy="1323147"/>
          </a:xfrm>
          <a:prstGeom prst="rightArrow">
            <a:avLst>
              <a:gd name="adj1" fmla="val 100000"/>
              <a:gd name="adj2" fmla="val 45890"/>
            </a:avLst>
          </a:prstGeom>
          <a:solidFill>
            <a:srgbClr val="3D9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34624" y="576449"/>
            <a:ext cx="34074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Методики, технологии, техники, приемы, находки и практики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0" y="4320480"/>
            <a:ext cx="6444208" cy="843558"/>
          </a:xfrm>
          <a:prstGeom prst="rect">
            <a:avLst/>
          </a:prstGeom>
          <a:solidFill>
            <a:srgbClr val="FD7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Picture 2" descr="C:\Users\sp7\Desktop\белый лог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443958"/>
            <a:ext cx="2022938" cy="626118"/>
          </a:xfrm>
          <a:prstGeom prst="rect">
            <a:avLst/>
          </a:prstGeom>
          <a:noFill/>
        </p:spPr>
      </p:pic>
      <p:sp>
        <p:nvSpPr>
          <p:cNvPr id="32" name="Прямоугольник 31"/>
          <p:cNvSpPr/>
          <p:nvPr/>
        </p:nvSpPr>
        <p:spPr>
          <a:xfrm>
            <a:off x="6408712" y="4320480"/>
            <a:ext cx="2771800" cy="843558"/>
          </a:xfrm>
          <a:prstGeom prst="rect">
            <a:avLst/>
          </a:prstGeom>
          <a:solidFill>
            <a:srgbClr val="0E3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Изображение 32" descr="EducationWeek_logo_New_White-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413411"/>
            <a:ext cx="1954184" cy="67861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608" y="4301836"/>
            <a:ext cx="862202" cy="86220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499992" y="576449"/>
            <a:ext cx="4536504" cy="707886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</a:rPr>
              <a:t>Методы стимулирования и мотивации учебно-познавательной </a:t>
            </a:r>
            <a:r>
              <a:rPr lang="ru-RU" sz="2000" b="1" dirty="0" smtClean="0">
                <a:solidFill>
                  <a:srgbClr val="7030A0"/>
                </a:solidFill>
              </a:rPr>
              <a:t>деятельности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3810" y="1315711"/>
            <a:ext cx="1486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i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Экскурсии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59696" y="1536381"/>
            <a:ext cx="3305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Коллективные обсуждения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3810" y="1776778"/>
            <a:ext cx="43811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Тимбилдинг</a:t>
            </a:r>
            <a:r>
              <a:rPr lang="ru-RU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или </a:t>
            </a:r>
            <a:r>
              <a:rPr lang="ru-RU" b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командообразование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2986" y="2146110"/>
            <a:ext cx="8903510" cy="400110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</a:rPr>
              <a:t>Педагогические технологии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2986" y="2673602"/>
            <a:ext cx="4367006" cy="400110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</a:rPr>
              <a:t>Проектная технология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32986" y="3129148"/>
            <a:ext cx="4367007" cy="707886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</a:rPr>
              <a:t>Технология развития критического мышления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32986" y="3876324"/>
            <a:ext cx="4367005" cy="400110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</a:rPr>
              <a:t>Технология имитационной игры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924216" y="2685931"/>
            <a:ext cx="4112280" cy="400110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</a:rPr>
              <a:t>Технология проблемного обучения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924216" y="3291238"/>
            <a:ext cx="4112280" cy="400110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</a:rPr>
              <a:t>Интерактивные технологии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878370" y="3817633"/>
            <a:ext cx="4158126" cy="400110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rgbClr val="7030A0"/>
                </a:solidFill>
              </a:rPr>
              <a:t>Здоровьесберегающие</a:t>
            </a:r>
            <a:r>
              <a:rPr lang="ru-RU" sz="2000" b="1" dirty="0">
                <a:solidFill>
                  <a:srgbClr val="7030A0"/>
                </a:solidFill>
              </a:rPr>
              <a:t> технологии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Скругленный прямоугольник 60"/>
          <p:cNvSpPr/>
          <p:nvPr/>
        </p:nvSpPr>
        <p:spPr>
          <a:xfrm>
            <a:off x="253888" y="3055778"/>
            <a:ext cx="8839844" cy="117828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2179053" y="1896697"/>
            <a:ext cx="6390456" cy="114276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Группа 10"/>
          <p:cNvGrpSpPr/>
          <p:nvPr/>
        </p:nvGrpSpPr>
        <p:grpSpPr>
          <a:xfrm>
            <a:off x="0" y="0"/>
            <a:ext cx="9144000" cy="483518"/>
            <a:chOff x="0" y="0"/>
            <a:chExt cx="9144000" cy="483518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3995936" cy="483518"/>
            </a:xfrm>
            <a:prstGeom prst="rect">
              <a:avLst/>
            </a:prstGeom>
            <a:solidFill>
              <a:srgbClr val="045A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995936" y="0"/>
              <a:ext cx="5148064" cy="483518"/>
            </a:xfrm>
            <a:prstGeom prst="rect">
              <a:avLst/>
            </a:prstGeom>
            <a:solidFill>
              <a:srgbClr val="FD72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134624" y="576449"/>
            <a:ext cx="34074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Методики, технологии, техники, приемы, находки и практики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4320480"/>
            <a:ext cx="6444208" cy="843558"/>
          </a:xfrm>
          <a:prstGeom prst="rect">
            <a:avLst/>
          </a:prstGeom>
          <a:solidFill>
            <a:srgbClr val="FD7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C:\Users\sp7\Desktop\белый лог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443958"/>
            <a:ext cx="2022938" cy="62611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408712" y="4320480"/>
            <a:ext cx="2771800" cy="843558"/>
          </a:xfrm>
          <a:prstGeom prst="rect">
            <a:avLst/>
          </a:prstGeom>
          <a:solidFill>
            <a:srgbClr val="0E3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Изображение 32" descr="EducationWeek_logo_New_White-0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413411"/>
            <a:ext cx="1954184" cy="67861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608" y="4301836"/>
            <a:ext cx="862202" cy="862202"/>
          </a:xfrm>
          <a:prstGeom prst="rect">
            <a:avLst/>
          </a:prstGeom>
        </p:spPr>
      </p:pic>
      <p:sp>
        <p:nvSpPr>
          <p:cNvPr id="26" name="Скругленный прямоугольник 25"/>
          <p:cNvSpPr/>
          <p:nvPr/>
        </p:nvSpPr>
        <p:spPr>
          <a:xfrm>
            <a:off x="172311" y="548333"/>
            <a:ext cx="8727370" cy="12284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СТАРТОВЫЙ </a:t>
            </a:r>
            <a:r>
              <a:rPr lang="ru-RU" sz="135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УРОВЕНЬ</a:t>
            </a:r>
          </a:p>
          <a:p>
            <a:pPr algn="ctr"/>
            <a:r>
              <a:rPr lang="ru-RU" sz="135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Модуль «Танцевальная азбука»</a:t>
            </a:r>
            <a:endParaRPr lang="ru-RU" sz="135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05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и 2 год обучения</a:t>
            </a:r>
          </a:p>
          <a:p>
            <a:pPr algn="ctr"/>
            <a:r>
              <a:rPr lang="ru-RU" sz="105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учащиеся в возрасте 6-10 лет </a:t>
            </a:r>
          </a:p>
          <a:p>
            <a:pPr algn="ctr"/>
            <a:r>
              <a:rPr lang="ru-RU" sz="105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144часа в год по программе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2179053" y="1877735"/>
            <a:ext cx="2726128" cy="114276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БАЗОВЫЙ </a:t>
            </a:r>
            <a:r>
              <a:rPr lang="ru-RU" sz="135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УРОВЕНЬ</a:t>
            </a:r>
          </a:p>
          <a:p>
            <a:pPr algn="ctr"/>
            <a:r>
              <a:rPr lang="ru-RU" sz="135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Модуль «Танцевальный квартал»</a:t>
            </a:r>
            <a:endParaRPr lang="ru-RU" sz="135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05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3,4,5 год обучения</a:t>
            </a:r>
          </a:p>
          <a:p>
            <a:pPr algn="ctr"/>
            <a:r>
              <a:rPr lang="ru-RU" sz="105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учащиеся в возрасте 8-15 лет</a:t>
            </a:r>
          </a:p>
          <a:p>
            <a:pPr algn="ctr"/>
            <a:r>
              <a:rPr lang="ru-RU" sz="105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216 часов в год по программе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5387989" y="2010039"/>
            <a:ext cx="2726128" cy="87815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99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БАЗОВЫЙ УРОВЕНЬ</a:t>
            </a:r>
          </a:p>
          <a:p>
            <a:pPr algn="ctr"/>
            <a:r>
              <a:rPr lang="ru-RU" sz="135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Модуль </a:t>
            </a:r>
            <a:r>
              <a:rPr lang="en-US" sz="135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Soft Skills </a:t>
            </a:r>
            <a:endParaRPr lang="ru-RU" sz="135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35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135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БЫТЬ ВЗРОСЛЫМ»</a:t>
            </a:r>
          </a:p>
          <a:p>
            <a:pPr algn="ctr"/>
            <a:r>
              <a:rPr lang="ru-RU" sz="105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3,4,5 год обучения</a:t>
            </a: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172311" y="3064981"/>
            <a:ext cx="2726128" cy="116153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ПРОДВИНУТЫЙ </a:t>
            </a:r>
            <a:r>
              <a:rPr lang="ru-RU" sz="135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УРОВЕНЬ</a:t>
            </a:r>
          </a:p>
          <a:p>
            <a:pPr algn="ctr"/>
            <a:r>
              <a:rPr lang="ru-RU" sz="135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Модуль «Танцевальный университет»</a:t>
            </a:r>
            <a:endParaRPr lang="ru-RU" sz="135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05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6,7,8  год обучения</a:t>
            </a:r>
          </a:p>
          <a:p>
            <a:pPr algn="ctr"/>
            <a:r>
              <a:rPr lang="ru-RU" sz="105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учащиеся в возрасте 12-18 лет </a:t>
            </a:r>
          </a:p>
          <a:p>
            <a:pPr algn="ctr"/>
            <a:r>
              <a:rPr lang="ru-RU" sz="105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216 часов в год по программе</a:t>
            </a: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2987824" y="3198805"/>
            <a:ext cx="3096344" cy="87815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99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ПРОДВИНУТЫЙ УРОВЕНЬ</a:t>
            </a:r>
            <a:endParaRPr lang="ru-RU" sz="135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35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Модуль </a:t>
            </a:r>
            <a:r>
              <a:rPr lang="ru-RU" sz="135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Soft</a:t>
            </a:r>
            <a:r>
              <a:rPr lang="ru-RU" sz="135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5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Skills</a:t>
            </a:r>
            <a:r>
              <a:rPr lang="ru-RU" sz="135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«Личностный менеджмент</a:t>
            </a:r>
            <a:r>
              <a:rPr lang="ru-RU" sz="135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</a:p>
          <a:p>
            <a:pPr algn="ctr"/>
            <a:r>
              <a:rPr lang="ru-RU" sz="105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6,7,8 год обучения</a:t>
            </a: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6173553" y="3198408"/>
            <a:ext cx="2726128" cy="87815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99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ПРОДВИНУТЫЙ УРОВЕНЬ</a:t>
            </a:r>
            <a:endParaRPr lang="ru-RU" sz="135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35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Модуль </a:t>
            </a:r>
            <a:r>
              <a:rPr lang="en-US" sz="135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Future </a:t>
            </a:r>
            <a:r>
              <a:rPr lang="en-US" sz="135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skills: </a:t>
            </a:r>
            <a:endParaRPr lang="ru-RU" sz="135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135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en-US" sz="135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Art-</a:t>
            </a:r>
            <a:r>
              <a:rPr lang="ru-RU" sz="135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режессура</a:t>
            </a:r>
            <a:r>
              <a:rPr lang="ru-RU" sz="135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</a:p>
          <a:p>
            <a:pPr algn="ctr"/>
            <a:r>
              <a:rPr lang="ru-RU" sz="105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6,7,8 </a:t>
            </a:r>
            <a:r>
              <a:rPr lang="ru-RU" sz="105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 обучения</a:t>
            </a:r>
          </a:p>
        </p:txBody>
      </p:sp>
      <p:pic>
        <p:nvPicPr>
          <p:cNvPr id="62" name="Рисунок 61"/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97786" y="662802"/>
            <a:ext cx="1423092" cy="10276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568" y="771550"/>
            <a:ext cx="873829" cy="8708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4" name="Рисунок 63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3889" y="1778451"/>
            <a:ext cx="1653816" cy="142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51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3995936" cy="483518"/>
          </a:xfrm>
          <a:prstGeom prst="rect">
            <a:avLst/>
          </a:prstGeom>
          <a:solidFill>
            <a:srgbClr val="045A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995936" y="0"/>
            <a:ext cx="5148064" cy="483518"/>
          </a:xfrm>
          <a:prstGeom prst="rect">
            <a:avLst/>
          </a:prstGeom>
          <a:solidFill>
            <a:srgbClr val="3D9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0" y="640954"/>
            <a:ext cx="4572000" cy="1323147"/>
          </a:xfrm>
          <a:prstGeom prst="rightArrow">
            <a:avLst>
              <a:gd name="adj1" fmla="val 100000"/>
              <a:gd name="adj2" fmla="val 45890"/>
            </a:avLst>
          </a:prstGeom>
          <a:solidFill>
            <a:srgbClr val="FD7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b="1" dirty="0" smtClean="0"/>
              <a:t>Закрытая </a:t>
            </a:r>
            <a:r>
              <a:rPr lang="ru-RU" sz="2400" b="1" dirty="0"/>
              <a:t>копилка или открытое </a:t>
            </a:r>
            <a:r>
              <a:rPr lang="ru-RU" sz="2400" b="1" dirty="0" smtClean="0"/>
              <a:t>месторождение опыта</a:t>
            </a:r>
            <a:r>
              <a:rPr lang="ru-RU" sz="2400" b="1" dirty="0"/>
              <a:t>? </a:t>
            </a:r>
            <a:endParaRPr lang="ru-RU" sz="2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4320480"/>
            <a:ext cx="6444208" cy="843558"/>
          </a:xfrm>
          <a:prstGeom prst="rect">
            <a:avLst/>
          </a:prstGeom>
          <a:solidFill>
            <a:srgbClr val="3D9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 descr="C:\Users\sp7\Desktop\белый лог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443958"/>
            <a:ext cx="2022938" cy="626118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6408712" y="4320480"/>
            <a:ext cx="2771800" cy="843558"/>
          </a:xfrm>
          <a:prstGeom prst="rect">
            <a:avLst/>
          </a:prstGeom>
          <a:solidFill>
            <a:srgbClr val="0E3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Изображение 19" descr="EducationWeek_logo_New_White-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413411"/>
            <a:ext cx="1954184" cy="67861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608" y="4301836"/>
            <a:ext cx="862202" cy="86220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3810" y="627534"/>
            <a:ext cx="4362686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Внедряемая практика обеспечила достижение целого ряда целевых показателей Программы развития </a:t>
            </a:r>
            <a:r>
              <a:rPr lang="ru-RU" sz="2000" b="1" dirty="0" smtClean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центра</a:t>
            </a:r>
            <a:endParaRPr lang="ru-RU" sz="2000" b="1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198" y="2230523"/>
            <a:ext cx="91276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реализацию</a:t>
            </a:r>
            <a:r>
              <a:rPr lang="ru-RU" sz="20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нового </a:t>
            </a:r>
            <a:r>
              <a:rPr lang="ru-RU" sz="2000" b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подхода </a:t>
            </a:r>
            <a:r>
              <a:rPr lang="ru-RU" sz="2000" b="1" dirty="0" smtClean="0">
                <a:solidFill>
                  <a:srgbClr val="7030A0"/>
                </a:solidFill>
              </a:rPr>
              <a:t>к </a:t>
            </a:r>
            <a:r>
              <a:rPr lang="ru-RU" sz="2000" b="1" dirty="0">
                <a:solidFill>
                  <a:srgbClr val="7030A0"/>
                </a:solidFill>
              </a:rPr>
              <a:t>формированию содержания дополнительного образования, актуализации и модернизации образовательных программ, реализуемых в центре, дает четкий и прозрачный механизм ежегодного </a:t>
            </a:r>
            <a:r>
              <a:rPr lang="ru-RU" sz="2000" b="1" dirty="0" smtClean="0">
                <a:solidFill>
                  <a:srgbClr val="7030A0"/>
                </a:solidFill>
              </a:rPr>
              <a:t>обновления </a:t>
            </a:r>
            <a:r>
              <a:rPr lang="ru-RU" sz="2000" b="1" dirty="0">
                <a:solidFill>
                  <a:srgbClr val="7030A0"/>
                </a:solidFill>
              </a:rPr>
              <a:t>перечня реализуемых программ, обеспечивает возможность быстрого реагирования на потребности экономики и социальной сферы региона.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</TotalTime>
  <Words>657</Words>
  <Application>Microsoft Office PowerPoint</Application>
  <PresentationFormat>Экран (16:9)</PresentationFormat>
  <Paragraphs>101</Paragraphs>
  <Slides>10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Arial</vt:lpstr>
      <vt:lpstr>Calibri</vt:lpstr>
      <vt:lpstr>Gotham Pro</vt:lpstr>
      <vt:lpstr>Gotham Pro Black</vt:lpstr>
      <vt:lpstr>Gotham Pro Light</vt:lpstr>
      <vt:lpstr>Tahoma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DreamLair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sp7</dc:creator>
  <cp:lastModifiedBy>Мысик Дина Сергеевна</cp:lastModifiedBy>
  <cp:revision>59</cp:revision>
  <dcterms:created xsi:type="dcterms:W3CDTF">2019-04-03T11:03:49Z</dcterms:created>
  <dcterms:modified xsi:type="dcterms:W3CDTF">2019-09-26T03:01:14Z</dcterms:modified>
</cp:coreProperties>
</file>