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2394D-6945-446C-B59C-275D4584E2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66A935-C176-4641-8327-B7FD7170EC70}">
      <dgm:prSet phldrT="[Текст]"/>
      <dgm:spPr/>
      <dgm:t>
        <a:bodyPr/>
        <a:lstStyle/>
        <a:p>
          <a:r>
            <a:rPr lang="ru-RU" dirty="0" smtClean="0"/>
            <a:t>Лидеры перемен</a:t>
          </a:r>
          <a:endParaRPr lang="ru-RU" dirty="0"/>
        </a:p>
      </dgm:t>
    </dgm:pt>
    <dgm:pt modelId="{7695C215-C557-4E64-B93A-50C94A143D0D}" type="parTrans" cxnId="{A071A501-FE42-4FB3-865F-6E240DF16BCA}">
      <dgm:prSet/>
      <dgm:spPr/>
      <dgm:t>
        <a:bodyPr/>
        <a:lstStyle/>
        <a:p>
          <a:endParaRPr lang="ru-RU"/>
        </a:p>
      </dgm:t>
    </dgm:pt>
    <dgm:pt modelId="{A83F1BC3-0C33-413F-AA9D-275C49DC8C5D}" type="sibTrans" cxnId="{A071A501-FE42-4FB3-865F-6E240DF16BCA}">
      <dgm:prSet/>
      <dgm:spPr/>
      <dgm:t>
        <a:bodyPr/>
        <a:lstStyle/>
        <a:p>
          <a:endParaRPr lang="ru-RU"/>
        </a:p>
      </dgm:t>
    </dgm:pt>
    <dgm:pt modelId="{1225968D-139E-4B54-84F2-EE0F98F9B209}">
      <dgm:prSet phldrT="[Текст]"/>
      <dgm:spPr/>
      <dgm:t>
        <a:bodyPr/>
        <a:lstStyle/>
        <a:p>
          <a:r>
            <a:rPr lang="ru-RU" dirty="0" smtClean="0"/>
            <a:t>Областной конкурс</a:t>
          </a:r>
          <a:endParaRPr lang="ru-RU" dirty="0"/>
        </a:p>
      </dgm:t>
    </dgm:pt>
    <dgm:pt modelId="{C0778207-7314-4103-9C66-3BBA8894153E}" type="parTrans" cxnId="{1423706D-B47B-4943-8AE8-4E937290128F}">
      <dgm:prSet/>
      <dgm:spPr/>
      <dgm:t>
        <a:bodyPr/>
        <a:lstStyle/>
        <a:p>
          <a:endParaRPr lang="ru-RU"/>
        </a:p>
      </dgm:t>
    </dgm:pt>
    <dgm:pt modelId="{C6275C31-6F50-4E1D-8259-48A963D95492}" type="sibTrans" cxnId="{1423706D-B47B-4943-8AE8-4E937290128F}">
      <dgm:prSet/>
      <dgm:spPr/>
      <dgm:t>
        <a:bodyPr/>
        <a:lstStyle/>
        <a:p>
          <a:endParaRPr lang="ru-RU"/>
        </a:p>
      </dgm:t>
    </dgm:pt>
    <dgm:pt modelId="{9A085025-DEB4-4AA3-8EA5-D4816E6F6E0F}">
      <dgm:prSet phldrT="[Текст]" custT="1"/>
      <dgm:spPr/>
      <dgm:t>
        <a:bodyPr/>
        <a:lstStyle/>
        <a:p>
          <a:r>
            <a:rPr lang="ru-RU" sz="2400" dirty="0" smtClean="0"/>
            <a:t>ИТ-образование Кузбасса </a:t>
          </a:r>
          <a:r>
            <a:rPr lang="en-US" sz="2400" dirty="0" smtClean="0"/>
            <a:t> XXI</a:t>
          </a:r>
          <a:r>
            <a:rPr lang="ru-RU" sz="2400" dirty="0" smtClean="0"/>
            <a:t> века </a:t>
          </a:r>
          <a:endParaRPr lang="ru-RU" sz="2400" dirty="0"/>
        </a:p>
      </dgm:t>
    </dgm:pt>
    <dgm:pt modelId="{9240344A-67E2-4BBA-8E8E-D4D186FDE9E8}" type="parTrans" cxnId="{DD5431E1-8AD2-4DD1-BAAF-918ECD742C09}">
      <dgm:prSet/>
      <dgm:spPr/>
      <dgm:t>
        <a:bodyPr/>
        <a:lstStyle/>
        <a:p>
          <a:endParaRPr lang="ru-RU"/>
        </a:p>
      </dgm:t>
    </dgm:pt>
    <dgm:pt modelId="{F0FB141E-EF4D-46A0-AA0B-9358AAF2FFAD}" type="sibTrans" cxnId="{DD5431E1-8AD2-4DD1-BAAF-918ECD742C09}">
      <dgm:prSet/>
      <dgm:spPr/>
      <dgm:t>
        <a:bodyPr/>
        <a:lstStyle/>
        <a:p>
          <a:endParaRPr lang="ru-RU"/>
        </a:p>
      </dgm:t>
    </dgm:pt>
    <dgm:pt modelId="{5AA24489-33CA-4A7A-8B69-0DEDE23EF935}">
      <dgm:prSet phldrT="[Текст]"/>
      <dgm:spPr/>
      <dgm:t>
        <a:bodyPr/>
        <a:lstStyle/>
        <a:p>
          <a:r>
            <a:rPr lang="ru-RU" dirty="0" smtClean="0"/>
            <a:t>Областной конкурс</a:t>
          </a:r>
          <a:endParaRPr lang="ru-RU" dirty="0"/>
        </a:p>
      </dgm:t>
    </dgm:pt>
    <dgm:pt modelId="{CB11B4C8-2E2F-4E58-B1EF-B68119917A77}" type="parTrans" cxnId="{869A2B10-5727-437B-BC15-1C694DE59EA6}">
      <dgm:prSet/>
      <dgm:spPr/>
      <dgm:t>
        <a:bodyPr/>
        <a:lstStyle/>
        <a:p>
          <a:endParaRPr lang="ru-RU"/>
        </a:p>
      </dgm:t>
    </dgm:pt>
    <dgm:pt modelId="{CA28A3A6-C218-45F1-AD07-00849368E7BB}" type="sibTrans" cxnId="{869A2B10-5727-437B-BC15-1C694DE59EA6}">
      <dgm:prSet/>
      <dgm:spPr/>
      <dgm:t>
        <a:bodyPr/>
        <a:lstStyle/>
        <a:p>
          <a:endParaRPr lang="ru-RU"/>
        </a:p>
      </dgm:t>
    </dgm:pt>
    <dgm:pt modelId="{EC332D95-3DC2-4A1A-AA27-1CEF382C9257}" type="pres">
      <dgm:prSet presAssocID="{8DD2394D-6945-446C-B59C-275D4584E2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4D4EDA-54B5-4902-ABDC-76E7662F74D9}" type="pres">
      <dgm:prSet presAssocID="{F066A935-C176-4641-8327-B7FD7170EC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FE969-513C-4742-B1BD-5C502395287E}" type="pres">
      <dgm:prSet presAssocID="{F066A935-C176-4641-8327-B7FD7170EC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C606-218F-415A-871F-BF427AF3BD92}" type="pres">
      <dgm:prSet presAssocID="{9A085025-DEB4-4AA3-8EA5-D4816E6F6E0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7293C-1DF6-4A4F-9C51-99392B316A18}" type="pres">
      <dgm:prSet presAssocID="{9A085025-DEB4-4AA3-8EA5-D4816E6F6E0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437159-64CE-49AF-BA4B-CCF246299B38}" type="presOf" srcId="{5AA24489-33CA-4A7A-8B69-0DEDE23EF935}" destId="{3317293C-1DF6-4A4F-9C51-99392B316A18}" srcOrd="0" destOrd="0" presId="urn:microsoft.com/office/officeart/2005/8/layout/vList2"/>
    <dgm:cxn modelId="{DD5431E1-8AD2-4DD1-BAAF-918ECD742C09}" srcId="{8DD2394D-6945-446C-B59C-275D4584E2A1}" destId="{9A085025-DEB4-4AA3-8EA5-D4816E6F6E0F}" srcOrd="1" destOrd="0" parTransId="{9240344A-67E2-4BBA-8E8E-D4D186FDE9E8}" sibTransId="{F0FB141E-EF4D-46A0-AA0B-9358AAF2FFAD}"/>
    <dgm:cxn modelId="{869A2B10-5727-437B-BC15-1C694DE59EA6}" srcId="{9A085025-DEB4-4AA3-8EA5-D4816E6F6E0F}" destId="{5AA24489-33CA-4A7A-8B69-0DEDE23EF935}" srcOrd="0" destOrd="0" parTransId="{CB11B4C8-2E2F-4E58-B1EF-B68119917A77}" sibTransId="{CA28A3A6-C218-45F1-AD07-00849368E7BB}"/>
    <dgm:cxn modelId="{A071A501-FE42-4FB3-865F-6E240DF16BCA}" srcId="{8DD2394D-6945-446C-B59C-275D4584E2A1}" destId="{F066A935-C176-4641-8327-B7FD7170EC70}" srcOrd="0" destOrd="0" parTransId="{7695C215-C557-4E64-B93A-50C94A143D0D}" sibTransId="{A83F1BC3-0C33-413F-AA9D-275C49DC8C5D}"/>
    <dgm:cxn modelId="{1423706D-B47B-4943-8AE8-4E937290128F}" srcId="{F066A935-C176-4641-8327-B7FD7170EC70}" destId="{1225968D-139E-4B54-84F2-EE0F98F9B209}" srcOrd="0" destOrd="0" parTransId="{C0778207-7314-4103-9C66-3BBA8894153E}" sibTransId="{C6275C31-6F50-4E1D-8259-48A963D95492}"/>
    <dgm:cxn modelId="{5F24CE46-CE14-49E1-861E-37AF36FB8C46}" type="presOf" srcId="{F066A935-C176-4641-8327-B7FD7170EC70}" destId="{9E4D4EDA-54B5-4902-ABDC-76E7662F74D9}" srcOrd="0" destOrd="0" presId="urn:microsoft.com/office/officeart/2005/8/layout/vList2"/>
    <dgm:cxn modelId="{5CE653B3-4DD4-4BAA-823E-EDBEB8A9F43A}" type="presOf" srcId="{8DD2394D-6945-446C-B59C-275D4584E2A1}" destId="{EC332D95-3DC2-4A1A-AA27-1CEF382C9257}" srcOrd="0" destOrd="0" presId="urn:microsoft.com/office/officeart/2005/8/layout/vList2"/>
    <dgm:cxn modelId="{8E1C9EC5-A411-46C5-A92C-6B16B56E2F05}" type="presOf" srcId="{9A085025-DEB4-4AA3-8EA5-D4816E6F6E0F}" destId="{2DDAC606-218F-415A-871F-BF427AF3BD92}" srcOrd="0" destOrd="0" presId="urn:microsoft.com/office/officeart/2005/8/layout/vList2"/>
    <dgm:cxn modelId="{61D4C3A6-78F5-4D38-BB56-C26347B64945}" type="presOf" srcId="{1225968D-139E-4B54-84F2-EE0F98F9B209}" destId="{D05FE969-513C-4742-B1BD-5C502395287E}" srcOrd="0" destOrd="0" presId="urn:microsoft.com/office/officeart/2005/8/layout/vList2"/>
    <dgm:cxn modelId="{DACAF60B-4125-4AD6-A0D8-BC1E7866539A}" type="presParOf" srcId="{EC332D95-3DC2-4A1A-AA27-1CEF382C9257}" destId="{9E4D4EDA-54B5-4902-ABDC-76E7662F74D9}" srcOrd="0" destOrd="0" presId="urn:microsoft.com/office/officeart/2005/8/layout/vList2"/>
    <dgm:cxn modelId="{0C9177C5-EB6D-4A50-8DB4-391A93062880}" type="presParOf" srcId="{EC332D95-3DC2-4A1A-AA27-1CEF382C9257}" destId="{D05FE969-513C-4742-B1BD-5C502395287E}" srcOrd="1" destOrd="0" presId="urn:microsoft.com/office/officeart/2005/8/layout/vList2"/>
    <dgm:cxn modelId="{E02DED76-2850-465A-8B80-D0D6A1F703C3}" type="presParOf" srcId="{EC332D95-3DC2-4A1A-AA27-1CEF382C9257}" destId="{2DDAC606-218F-415A-871F-BF427AF3BD92}" srcOrd="2" destOrd="0" presId="urn:microsoft.com/office/officeart/2005/8/layout/vList2"/>
    <dgm:cxn modelId="{D0FBE3D9-EF09-4EAD-AFAF-2323C86CEE9E}" type="presParOf" srcId="{EC332D95-3DC2-4A1A-AA27-1CEF382C9257}" destId="{3317293C-1DF6-4A4F-9C51-99392B316A1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8996085-8967-4947-9151-0394BF99448A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82FF8C2-C5C9-49BE-A9A1-78F69F5C43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6324600" cy="232496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Конкурсы профессионального мастерства педагогов дополнительного образования в региональной </a:t>
            </a:r>
            <a:r>
              <a:rPr lang="ru-RU" dirty="0" smtClean="0"/>
              <a:t>системе </a:t>
            </a:r>
            <a:r>
              <a:rPr lang="ru-RU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389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67799"/>
              </p:ext>
            </p:extLst>
          </p:nvPr>
        </p:nvGraphicFramePr>
        <p:xfrm>
          <a:off x="395536" y="836712"/>
          <a:ext cx="2520280" cy="3284903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организуются и проводятся профессиональные конкурсы:</a:t>
                      </a:r>
                    </a:p>
                  </a:txBody>
                  <a:tcPr marL="91453" marR="91453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97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«Сердце отдаю детям»</a:t>
                      </a: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363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«Новая волна»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946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«Педагогические таланты Кузбасса» 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7088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«Лучший педагог-наставник»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506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«ИТ-педагог Кузбасса </a:t>
                      </a: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века»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304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«Лучший образовательный сайт»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304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«Кузбасское БлогоОбразование» 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327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«Педагогические таланты Кузбасса»</a:t>
                      </a: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946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«Инновации в образовании» </a:t>
                      </a: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306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ts val="1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>
                        <a:lnSpc>
                          <a:spcPct val="120000"/>
                        </a:lnSpc>
                        <a:spcBef>
                          <a:spcPts val="5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indent="1588" fontAlgn="base">
                        <a:lnSpc>
                          <a:spcPct val="12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«Кузбасс – малая Родина»</a:t>
                      </a:r>
                    </a:p>
                  </a:txBody>
                  <a:tcPr marL="68590" marR="6859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7944" y="38610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Победители и лауреаты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16889"/>
              </p:ext>
            </p:extLst>
          </p:nvPr>
        </p:nvGraphicFramePr>
        <p:xfrm>
          <a:off x="611561" y="4221088"/>
          <a:ext cx="7992887" cy="2369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"/>
                <a:gridCol w="1440160"/>
                <a:gridCol w="792088"/>
                <a:gridCol w="864096"/>
                <a:gridCol w="720080"/>
                <a:gridCol w="576064"/>
                <a:gridCol w="792088"/>
                <a:gridCol w="720080"/>
                <a:gridCol w="792088"/>
                <a:gridCol w="936104"/>
              </a:tblGrid>
              <a:tr h="62634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effectLst/>
                        </a:rPr>
                        <a:t>МО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20" marR="15520" marT="15520" marB="1552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Инновации в образовании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Кузбасс-малая Родина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За нравственный подвиг учителя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Новая волна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Педагогические таланты Кузбасса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Педагог-наставник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Кузбасское </a:t>
                      </a:r>
                      <a:r>
                        <a:rPr lang="ru-RU" sz="1000" kern="1200" dirty="0" err="1">
                          <a:effectLst/>
                        </a:rPr>
                        <a:t>Блого</a:t>
                      </a:r>
                      <a:endParaRPr lang="ru-RU" sz="100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Образование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ИТ-педагог 21 века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233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Анжеро-Судженский</a:t>
                      </a:r>
                      <a:r>
                        <a:rPr lang="ru-RU" sz="10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233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err="1">
                          <a:effectLst/>
                          <a:latin typeface="+mn-lt"/>
                        </a:rPr>
                        <a:t>Беловский</a:t>
                      </a:r>
                      <a:r>
                        <a:rPr lang="ru-RU" sz="1000" b="0" kern="1200" dirty="0">
                          <a:effectLst/>
                          <a:latin typeface="+mn-lt"/>
                        </a:rPr>
                        <a:t> ГО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</a:rPr>
                        <a:t> 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5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effectLst/>
                          <a:latin typeface="+mn-lt"/>
                        </a:rPr>
                        <a:t>г. Кемерово</a:t>
                      </a:r>
                      <a:endParaRPr lang="ru-RU" sz="10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364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effectLst/>
                          <a:latin typeface="+mn-lt"/>
                        </a:rPr>
                        <a:t>Киселевский ГО</a:t>
                      </a:r>
                      <a:endParaRPr lang="ru-RU" sz="10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1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effectLst/>
                          <a:latin typeface="+mn-lt"/>
                        </a:rPr>
                        <a:t>Ленинск-Кузнецкий ГО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5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effectLst/>
                          <a:latin typeface="+mn-lt"/>
                        </a:rPr>
                        <a:t>Новокузнецкий ГО</a:t>
                      </a:r>
                      <a:endParaRPr lang="ru-RU" sz="10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30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err="1">
                          <a:effectLst/>
                          <a:latin typeface="+mn-lt"/>
                        </a:rPr>
                        <a:t>Прокопьевский</a:t>
                      </a:r>
                      <a:r>
                        <a:rPr lang="ru-RU" sz="1000" b="0" kern="1200" dirty="0">
                          <a:effectLst/>
                          <a:latin typeface="+mn-lt"/>
                        </a:rPr>
                        <a:t> ГО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30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Топкинский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08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Юргинский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</a:t>
                      </a:r>
                      <a:endParaRPr lang="ru-RU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863" marR="59863" marT="11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4974076"/>
              </p:ext>
            </p:extLst>
          </p:nvPr>
        </p:nvGraphicFramePr>
        <p:xfrm>
          <a:off x="3491880" y="980728"/>
          <a:ext cx="531625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5901" y="332656"/>
            <a:ext cx="87849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901" y="332656"/>
            <a:ext cx="87849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84643"/>
            <a:ext cx="8382000" cy="552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11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7389" y="848709"/>
            <a:ext cx="8382000" cy="276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1600" cap="none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212976"/>
            <a:ext cx="8237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Конкурс проводится в два этапа: </a:t>
            </a:r>
            <a:r>
              <a:rPr lang="ru-RU" sz="1400" dirty="0" smtClean="0"/>
              <a:t>муниципальный; </a:t>
            </a:r>
            <a:r>
              <a:rPr lang="ru-RU" sz="1400" dirty="0"/>
              <a:t>региональный </a:t>
            </a:r>
            <a:endParaRPr lang="ru-RU" sz="1400" dirty="0" smtClean="0"/>
          </a:p>
          <a:p>
            <a:pPr algn="ctr"/>
            <a:r>
              <a:rPr lang="ru-RU" sz="1400" dirty="0" smtClean="0"/>
              <a:t>(</a:t>
            </a:r>
            <a:r>
              <a:rPr lang="ru-RU" sz="1400" dirty="0"/>
              <a:t>один – заочный, два очных тура).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95736" y="980728"/>
            <a:ext cx="51845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4369" y="2048851"/>
            <a:ext cx="8267309" cy="10921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по номинации «Лидер образования Кузбасса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века» в соответствии с категориями участников (руководители образовательных организаций, заместители руководителей образовательных организаций).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4369" y="4164936"/>
            <a:ext cx="2088232" cy="17666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Эссе </a:t>
            </a:r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Мое управленческое кредо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34253" y="4005064"/>
            <a:ext cx="2448272" cy="8487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Презентация «Секреты моего профессионализма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61032" y="3970533"/>
            <a:ext cx="2339721" cy="8487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Профессиональный кейс»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9867" y="5082854"/>
            <a:ext cx="2320886" cy="11544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Выступление -лекция</a:t>
            </a:r>
            <a:r>
              <a:rPr lang="ru-RU" b="1" dirty="0"/>
              <a:t>» на тему «Идеи, достойные реализации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34253" y="5129650"/>
            <a:ext cx="2448272" cy="10076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«Педагогический совет» </a:t>
            </a:r>
          </a:p>
          <a:p>
            <a:r>
              <a:rPr lang="ru-RU" b="1" dirty="0"/>
              <a:t>фрагмент до 10 мин</a:t>
            </a:r>
            <a:r>
              <a:rPr lang="ru-RU" b="1" dirty="0" smtClean="0"/>
              <a:t>.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endCxn id="18" idx="0"/>
          </p:cNvCxnSpPr>
          <p:nvPr/>
        </p:nvCxnSpPr>
        <p:spPr>
          <a:xfrm flipH="1">
            <a:off x="1698485" y="3645024"/>
            <a:ext cx="2225443" cy="519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2" idx="0"/>
          </p:cNvCxnSpPr>
          <p:nvPr/>
        </p:nvCxnSpPr>
        <p:spPr>
          <a:xfrm>
            <a:off x="5652120" y="3645024"/>
            <a:ext cx="1878773" cy="325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9" idx="0"/>
          </p:cNvCxnSpPr>
          <p:nvPr/>
        </p:nvCxnSpPr>
        <p:spPr>
          <a:xfrm flipH="1">
            <a:off x="4558389" y="3645024"/>
            <a:ext cx="109373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2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901" y="332656"/>
            <a:ext cx="87849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84643"/>
            <a:ext cx="8382000" cy="552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11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7389" y="848709"/>
            <a:ext cx="8382000" cy="276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1600" cap="none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212976"/>
            <a:ext cx="8237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Конкурс проводится в два этапа</a:t>
            </a:r>
            <a:r>
              <a:rPr lang="ru-RU" sz="1400" dirty="0" smtClean="0"/>
              <a:t>:</a:t>
            </a:r>
          </a:p>
          <a:p>
            <a:pPr algn="ctr"/>
            <a:r>
              <a:rPr lang="ru-RU" sz="1400" dirty="0" smtClean="0"/>
              <a:t>(заочный и очный тур). 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945539"/>
            <a:ext cx="75608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ИТ-образование Кузбасса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XXI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67744" y="2060848"/>
            <a:ext cx="489654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номинациям: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 в цифровом образовании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мейкер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560" y="4182655"/>
            <a:ext cx="3600400" cy="1766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экспертное рассмотрение конкурсных материалов по </a:t>
            </a:r>
            <a:r>
              <a:rPr lang="ru-RU" sz="2000" dirty="0" smtClean="0"/>
              <a:t>номинациям</a:t>
            </a:r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58389" y="4182654"/>
            <a:ext cx="3902043" cy="1766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публичная защита представленных конкурсных материалов по номинация</a:t>
            </a:r>
          </a:p>
        </p:txBody>
      </p:sp>
      <p:cxnSp>
        <p:nvCxnSpPr>
          <p:cNvPr id="26" name="Прямая со стрелкой 25"/>
          <p:cNvCxnSpPr>
            <a:endCxn id="18" idx="0"/>
          </p:cNvCxnSpPr>
          <p:nvPr/>
        </p:nvCxnSpPr>
        <p:spPr>
          <a:xfrm flipH="1">
            <a:off x="2411760" y="3645024"/>
            <a:ext cx="1728192" cy="537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4" idx="0"/>
          </p:cNvCxnSpPr>
          <p:nvPr/>
        </p:nvCxnSpPr>
        <p:spPr>
          <a:xfrm>
            <a:off x="5292080" y="3645024"/>
            <a:ext cx="1217331" cy="537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5410235</TotalTime>
  <Words>281</Words>
  <Application>Microsoft Office PowerPoint</Application>
  <PresentationFormat>Экран (4:3)</PresentationFormat>
  <Paragraphs>86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Franklin Gothic Medium</vt:lpstr>
      <vt:lpstr>Times New Roman</vt:lpstr>
      <vt:lpstr>Wingdings</vt:lpstr>
      <vt:lpstr>Wingdings 2</vt:lpstr>
      <vt:lpstr>Сетка</vt:lpstr>
      <vt:lpstr>Конкурсы профессионального мастерства педагогов дополнительного образования в региональной системе образования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потенциале профессиональных конкурсов в развитии образования региона</dc:title>
  <dc:creator>Olga</dc:creator>
  <cp:lastModifiedBy>User</cp:lastModifiedBy>
  <cp:revision>23</cp:revision>
  <dcterms:created xsi:type="dcterms:W3CDTF">2008-12-31T15:06:58Z</dcterms:created>
  <dcterms:modified xsi:type="dcterms:W3CDTF">2019-09-26T03:37:28Z</dcterms:modified>
</cp:coreProperties>
</file>